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handoutMasterIdLst>
    <p:handoutMasterId r:id="rId43"/>
  </p:handoutMasterIdLst>
  <p:sldIdLst>
    <p:sldId id="1077" r:id="rId4"/>
    <p:sldId id="1318" r:id="rId6"/>
    <p:sldId id="1319" r:id="rId7"/>
    <p:sldId id="1320" r:id="rId8"/>
    <p:sldId id="1322" r:id="rId9"/>
    <p:sldId id="1324" r:id="rId10"/>
    <p:sldId id="1325" r:id="rId11"/>
    <p:sldId id="1326" r:id="rId12"/>
    <p:sldId id="1327" r:id="rId13"/>
    <p:sldId id="1411" r:id="rId14"/>
    <p:sldId id="1328" r:id="rId15"/>
    <p:sldId id="1243" r:id="rId16"/>
    <p:sldId id="1244" r:id="rId17"/>
    <p:sldId id="1245" r:id="rId18"/>
    <p:sldId id="1247" r:id="rId19"/>
    <p:sldId id="1293" r:id="rId20"/>
    <p:sldId id="1250" r:id="rId21"/>
    <p:sldId id="1297" r:id="rId22"/>
    <p:sldId id="1251" r:id="rId23"/>
    <p:sldId id="1252" r:id="rId24"/>
    <p:sldId id="1253" r:id="rId25"/>
    <p:sldId id="1256" r:id="rId26"/>
    <p:sldId id="1259" r:id="rId27"/>
    <p:sldId id="1330" r:id="rId28"/>
    <p:sldId id="1254" r:id="rId29"/>
    <p:sldId id="1255" r:id="rId30"/>
    <p:sldId id="1257" r:id="rId31"/>
    <p:sldId id="1379" r:id="rId32"/>
    <p:sldId id="1375" r:id="rId33"/>
    <p:sldId id="1381" r:id="rId34"/>
    <p:sldId id="1382" r:id="rId35"/>
    <p:sldId id="1383" r:id="rId36"/>
    <p:sldId id="1384" r:id="rId37"/>
    <p:sldId id="1385" r:id="rId38"/>
    <p:sldId id="1380" r:id="rId39"/>
    <p:sldId id="1376" r:id="rId40"/>
    <p:sldId id="1264" r:id="rId41"/>
    <p:sldId id="1122" r:id="rId42"/>
  </p:sldIdLst>
  <p:sldSz cx="12192000" cy="6858000"/>
  <p:notesSz cx="6858000" cy="9144000"/>
  <p:custDataLst>
    <p:tags r:id="rId4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5" userDrawn="1">
          <p15:clr>
            <a:srgbClr val="A4A3A4"/>
          </p15:clr>
        </p15:guide>
        <p15:guide id="2" pos="387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dows 用户" initials="W用" lastIdx="1" clrIdx="0"/>
  <p:cmAuthor id="2" name="USER" initials="USER" lastIdx="2" clrIdx="1"/>
  <p:cmAuthor id="3" name="张 瓅冰" initials="张" lastIdx="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BF4"/>
    <a:srgbClr val="5B9BD5"/>
    <a:srgbClr val="C2A552"/>
    <a:srgbClr val="B24E44"/>
    <a:srgbClr val="8ABF55"/>
    <a:srgbClr val="FF6600"/>
    <a:srgbClr val="F89708"/>
    <a:srgbClr val="669E40"/>
    <a:srgbClr val="6C96D1"/>
    <a:srgbClr val="1557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379" autoAdjust="0"/>
  </p:normalViewPr>
  <p:slideViewPr>
    <p:cSldViewPr snapToGrid="0" showGuides="1">
      <p:cViewPr varScale="1">
        <p:scale>
          <a:sx n="115" d="100"/>
          <a:sy n="115" d="100"/>
        </p:scale>
        <p:origin x="1836" y="96"/>
      </p:cViewPr>
      <p:guideLst>
        <p:guide orient="horz" pos="2195"/>
        <p:guide pos="38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8" Type="http://schemas.openxmlformats.org/officeDocument/2006/relationships/tags" Target="tags/tag108.xml"/><Relationship Id="rId47" Type="http://schemas.openxmlformats.org/officeDocument/2006/relationships/commentAuthors" Target="commentAuthors.xml"/><Relationship Id="rId46" Type="http://schemas.openxmlformats.org/officeDocument/2006/relationships/tableStyles" Target="tableStyles.xml"/><Relationship Id="rId45" Type="http://schemas.openxmlformats.org/officeDocument/2006/relationships/viewProps" Target="viewProps.xml"/><Relationship Id="rId44" Type="http://schemas.openxmlformats.org/officeDocument/2006/relationships/presProps" Target="presProps.xml"/><Relationship Id="rId43" Type="http://schemas.openxmlformats.org/officeDocument/2006/relationships/handoutMaster" Target="handoutMasters/handoutMaster1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0" Type="http://schemas.openxmlformats.org/officeDocument/2006/relationships/slide" Target="slides/slide36.xml"/><Relationship Id="rId4" Type="http://schemas.openxmlformats.org/officeDocument/2006/relationships/slide" Target="slides/slide1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645AC-1694-4619-BF2A-04A88FBE00B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99C74-76D1-4245-8C83-2A474B01533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>
                <a:sym typeface="+mn-ea"/>
              </a:rPr>
              <a:t>证券营销年终总结封面</a:t>
            </a:r>
            <a:r>
              <a:rPr lang="en-US" altLang="zh-CN" dirty="0">
                <a:sym typeface="+mn-ea"/>
              </a:rPr>
              <a:t>|all,</a:t>
            </a:r>
            <a:r>
              <a:rPr lang="zh-CN" altLang="en-US" dirty="0">
                <a:sym typeface="+mn-ea"/>
              </a:rPr>
              <a:t>黄色</a:t>
            </a:r>
            <a:endParaRPr lang="zh-CN" altLang="en-US" dirty="0">
              <a:sym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99A0F2F-A266-428F-B20C-17EA4221FBC8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2E8203-EB08-4F0D-830A-C288DDF96F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D0C2-5543-427C-944F-B5A465639C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7889-C4F8-4D10-90DB-17D314A477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D0C2-5543-427C-944F-B5A465639C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7889-C4F8-4D10-90DB-17D314A477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D0C2-5543-427C-944F-B5A465639C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7889-C4F8-4D10-90DB-17D314A477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D0C2-5543-427C-944F-B5A465639C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7889-C4F8-4D10-90DB-17D314A477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D0C2-5543-427C-944F-B5A465639C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7889-C4F8-4D10-90DB-17D314A477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D0C2-5543-427C-944F-B5A465639C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7889-C4F8-4D10-90DB-17D314A477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D0C2-5543-427C-944F-B5A465639C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7889-C4F8-4D10-90DB-17D314A477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D0C2-5543-427C-944F-B5A465639C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7889-C4F8-4D10-90DB-17D314A477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D0C2-5543-427C-944F-B5A465639C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7889-C4F8-4D10-90DB-17D314A477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D0C2-5543-427C-944F-B5A465639C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7889-C4F8-4D10-90DB-17D314A477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FD0C2-5543-427C-944F-B5A465639C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17889-C4F8-4D10-90DB-17D314A477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B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FD0C2-5543-427C-944F-B5A465639C7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17889-C4F8-4D10-90DB-17D314A4778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6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8.jpeg"/><Relationship Id="rId1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tags" Target="../tags/tag80.xml"/><Relationship Id="rId5" Type="http://schemas.openxmlformats.org/officeDocument/2006/relationships/image" Target="../media/image33.png"/><Relationship Id="rId4" Type="http://schemas.openxmlformats.org/officeDocument/2006/relationships/image" Target="../media/image32.jpeg"/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tags" Target="../tags/tag83.xml"/><Relationship Id="rId4" Type="http://schemas.openxmlformats.org/officeDocument/2006/relationships/image" Target="../media/image36.jpeg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1.jpeg"/><Relationship Id="rId8" Type="http://schemas.openxmlformats.org/officeDocument/2006/relationships/tags" Target="../tags/tag88.xml"/><Relationship Id="rId7" Type="http://schemas.openxmlformats.org/officeDocument/2006/relationships/image" Target="../media/image40.jpeg"/><Relationship Id="rId6" Type="http://schemas.openxmlformats.org/officeDocument/2006/relationships/tags" Target="../tags/tag87.xml"/><Relationship Id="rId5" Type="http://schemas.openxmlformats.org/officeDocument/2006/relationships/image" Target="../media/image39.jpeg"/><Relationship Id="rId4" Type="http://schemas.openxmlformats.org/officeDocument/2006/relationships/tags" Target="../tags/tag86.xml"/><Relationship Id="rId3" Type="http://schemas.openxmlformats.org/officeDocument/2006/relationships/image" Target="../media/image38.jpeg"/><Relationship Id="rId2" Type="http://schemas.openxmlformats.org/officeDocument/2006/relationships/tags" Target="../tags/tag85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8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90.xml"/><Relationship Id="rId2" Type="http://schemas.openxmlformats.org/officeDocument/2006/relationships/image" Target="../media/image43.png"/><Relationship Id="rId1" Type="http://schemas.openxmlformats.org/officeDocument/2006/relationships/tags" Target="../tags/tag89.xml"/></Relationships>
</file>

<file path=ppt/slides/_rels/slide1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6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48.png"/><Relationship Id="rId3" Type="http://schemas.openxmlformats.org/officeDocument/2006/relationships/tags" Target="../tags/tag97.xml"/><Relationship Id="rId2" Type="http://schemas.openxmlformats.org/officeDocument/2006/relationships/image" Target="../media/image47.png"/><Relationship Id="rId1" Type="http://schemas.openxmlformats.org/officeDocument/2006/relationships/tags" Target="../tags/tag96.xml"/></Relationships>
</file>

<file path=ppt/slides/_rels/slide2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6.xml"/><Relationship Id="rId4" Type="http://schemas.openxmlformats.org/officeDocument/2006/relationships/themeOverride" Target="../theme/themeOverride1.xml"/><Relationship Id="rId3" Type="http://schemas.openxmlformats.org/officeDocument/2006/relationships/image" Target="../media/image50.jpeg"/><Relationship Id="rId2" Type="http://schemas.openxmlformats.org/officeDocument/2006/relationships/tags" Target="../tags/tag98.xml"/><Relationship Id="rId1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53.jpe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tags" Target="../tags/tag9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6.jpeg"/><Relationship Id="rId1" Type="http://schemas.openxmlformats.org/officeDocument/2006/relationships/tags" Target="../tags/tag10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7.jpeg"/><Relationship Id="rId1" Type="http://schemas.openxmlformats.org/officeDocument/2006/relationships/tags" Target="../tags/tag10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8.jpeg"/><Relationship Id="rId1" Type="http://schemas.openxmlformats.org/officeDocument/2006/relationships/tags" Target="../tags/tag10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9.jpeg"/><Relationship Id="rId1" Type="http://schemas.openxmlformats.org/officeDocument/2006/relationships/tags" Target="../tags/tag10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0.jpeg"/><Relationship Id="rId1" Type="http://schemas.openxmlformats.org/officeDocument/2006/relationships/tags" Target="../tags/tag10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1.png"/><Relationship Id="rId1" Type="http://schemas.openxmlformats.org/officeDocument/2006/relationships/tags" Target="../tags/tag10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6.xml"/><Relationship Id="rId1" Type="http://schemas.openxmlformats.org/officeDocument/2006/relationships/image" Target="../media/image62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3.png"/></Relationships>
</file>

<file path=ppt/slides/_rels/slide3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6.png"/><Relationship Id="rId2" Type="http://schemas.openxmlformats.org/officeDocument/2006/relationships/image" Target="../media/image65.jpeg"/><Relationship Id="rId1" Type="http://schemas.openxmlformats.org/officeDocument/2006/relationships/image" Target="../media/image64.jpe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tags" Target="../tags/tag107.xml"/><Relationship Id="rId2" Type="http://schemas.openxmlformats.org/officeDocument/2006/relationships/image" Target="../media/image67.jpeg"/><Relationship Id="rId1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tags" Target="../tags/tag64.xml"/><Relationship Id="rId1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2.jpeg"/><Relationship Id="rId6" Type="http://schemas.openxmlformats.org/officeDocument/2006/relationships/image" Target="../media/image11.jpeg"/><Relationship Id="rId5" Type="http://schemas.openxmlformats.org/officeDocument/2006/relationships/tags" Target="../tags/tag68.xml"/><Relationship Id="rId4" Type="http://schemas.openxmlformats.org/officeDocument/2006/relationships/image" Target="../media/image10.jpeg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" Type="http://schemas.openxmlformats.org/officeDocument/2006/relationships/tags" Target="../tags/tag65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9.jpeg"/><Relationship Id="rId8" Type="http://schemas.openxmlformats.org/officeDocument/2006/relationships/image" Target="../media/image18.jpeg"/><Relationship Id="rId7" Type="http://schemas.openxmlformats.org/officeDocument/2006/relationships/image" Target="../media/image17.png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3" Type="http://schemas.openxmlformats.org/officeDocument/2006/relationships/image" Target="../media/image13.jpeg"/><Relationship Id="rId2" Type="http://schemas.openxmlformats.org/officeDocument/2006/relationships/tags" Target="../tags/tag70.xml"/><Relationship Id="rId11" Type="http://schemas.openxmlformats.org/officeDocument/2006/relationships/slideLayout" Target="../slideLayouts/slideLayout7.xml"/><Relationship Id="rId10" Type="http://schemas.openxmlformats.org/officeDocument/2006/relationships/image" Target="../media/image20.jpeg"/><Relationship Id="rId1" Type="http://schemas.openxmlformats.org/officeDocument/2006/relationships/tags" Target="../tags/tag69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75.xml"/><Relationship Id="rId8" Type="http://schemas.openxmlformats.org/officeDocument/2006/relationships/image" Target="../media/image24.jpeg"/><Relationship Id="rId7" Type="http://schemas.openxmlformats.org/officeDocument/2006/relationships/tags" Target="../tags/tag74.xml"/><Relationship Id="rId6" Type="http://schemas.openxmlformats.org/officeDocument/2006/relationships/image" Target="../media/image23.jpeg"/><Relationship Id="rId5" Type="http://schemas.openxmlformats.org/officeDocument/2006/relationships/tags" Target="../tags/tag73.xml"/><Relationship Id="rId4" Type="http://schemas.openxmlformats.org/officeDocument/2006/relationships/image" Target="../media/image22.jpeg"/><Relationship Id="rId3" Type="http://schemas.openxmlformats.org/officeDocument/2006/relationships/image" Target="../media/image21.jpeg"/><Relationship Id="rId2" Type="http://schemas.openxmlformats.org/officeDocument/2006/relationships/tags" Target="../tags/tag72.xml"/><Relationship Id="rId16" Type="http://schemas.openxmlformats.org/officeDocument/2006/relationships/slideLayout" Target="../slideLayouts/slideLayout7.xml"/><Relationship Id="rId15" Type="http://schemas.openxmlformats.org/officeDocument/2006/relationships/tags" Target="../tags/tag79.xml"/><Relationship Id="rId14" Type="http://schemas.openxmlformats.org/officeDocument/2006/relationships/image" Target="../media/image26.png"/><Relationship Id="rId13" Type="http://schemas.openxmlformats.org/officeDocument/2006/relationships/tags" Target="../tags/tag78.xml"/><Relationship Id="rId12" Type="http://schemas.openxmlformats.org/officeDocument/2006/relationships/image" Target="../media/image25.jpeg"/><Relationship Id="rId11" Type="http://schemas.openxmlformats.org/officeDocument/2006/relationships/tags" Target="../tags/tag77.xml"/><Relationship Id="rId10" Type="http://schemas.openxmlformats.org/officeDocument/2006/relationships/tags" Target="../tags/tag76.xml"/><Relationship Id="rId1" Type="http://schemas.openxmlformats.org/officeDocument/2006/relationships/tags" Target="../tags/tag7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4" name="图片 3" descr="E:\2018\3\招商局2018年ppt制作\封面.jpg封面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-24765" y="-13335"/>
            <a:ext cx="12241530" cy="6884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矩形 2"/>
          <p:cNvSpPr/>
          <p:nvPr/>
        </p:nvSpPr>
        <p:spPr>
          <a:xfrm>
            <a:off x="1819275" y="4438650"/>
            <a:ext cx="8251825" cy="666115"/>
          </a:xfrm>
          <a:prstGeom prst="rect">
            <a:avLst/>
          </a:prstGeom>
          <a:gradFill>
            <a:gsLst>
              <a:gs pos="98000">
                <a:srgbClr val="B5D2EC">
                  <a:alpha val="0"/>
                </a:srgbClr>
              </a:gs>
              <a:gs pos="56000">
                <a:srgbClr val="B5D2EC">
                  <a:alpha val="100000"/>
                </a:srgbClr>
              </a:gs>
              <a:gs pos="0">
                <a:schemeClr val="accent1">
                  <a:lumMod val="45000"/>
                  <a:lumOff val="55000"/>
                  <a:alpha val="0"/>
                </a:schemeClr>
              </a:gs>
            </a:gsLst>
            <a:lin ang="81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1046480" y="2236470"/>
            <a:ext cx="100984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b="1" noProof="0" dirty="0">
                <a:ln>
                  <a:noFill/>
                </a:ln>
                <a:solidFill>
                  <a:srgbClr val="1456A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舟山市整体投资环境介绍</a:t>
            </a:r>
            <a:endParaRPr lang="en-US" altLang="zh-CN" sz="4800" b="1" noProof="0" dirty="0">
              <a:ln>
                <a:noFill/>
              </a:ln>
              <a:solidFill>
                <a:srgbClr val="1456A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623753" y="4574913"/>
            <a:ext cx="2468880" cy="39878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40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2000" i="0" u="none" strike="noStrike" kern="1200" cap="none" spc="0" normalizeH="0" baseline="0" noProof="0" dirty="0">
                <a:ln>
                  <a:noFill/>
                </a:ln>
                <a:solidFill>
                  <a:srgbClr val="1456A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舟山市投资促进中心</a:t>
            </a:r>
            <a:endParaRPr kumimoji="0" lang="zh-CN" sz="2000" i="0" u="none" strike="noStrike" kern="1200" cap="none" spc="0" normalizeH="0" baseline="0" noProof="0" dirty="0">
              <a:ln>
                <a:noFill/>
              </a:ln>
              <a:solidFill>
                <a:srgbClr val="1456A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/>
    </mc:Choice>
    <mc:Fallback>
      <p:transition spd="med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912000" y="406038"/>
            <a:ext cx="10700590" cy="523220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甬舟铁路及沪舟甬跨海大通道</a:t>
            </a:r>
            <a:endParaRPr lang="zh-CN" altLang="en-US" b="1" dirty="0">
              <a:solidFill>
                <a:srgbClr val="595959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Rectangle 23"/>
          <p:cNvSpPr/>
          <p:nvPr/>
        </p:nvSpPr>
        <p:spPr>
          <a:xfrm>
            <a:off x="443548" y="560230"/>
            <a:ext cx="249237" cy="249237"/>
          </a:xfrm>
          <a:prstGeom prst="rect">
            <a:avLst/>
          </a:prstGeom>
          <a:solidFill>
            <a:srgbClr val="1456A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2695" y="0"/>
            <a:ext cx="459984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0" t="10466" r="3530" b="1893"/>
          <a:stretch>
            <a:fillRect/>
          </a:stretch>
        </p:blipFill>
        <p:spPr>
          <a:xfrm>
            <a:off x="127378" y="929258"/>
            <a:ext cx="6134917" cy="4154081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20592" y="5203130"/>
            <a:ext cx="5609114" cy="1549782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甬舟铁路建成通车后，到宁波仅需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26</a:t>
            </a:r>
            <a:r>
              <a:rPr lang="zh-CN" altLang="en-US"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分钟</a:t>
            </a:r>
            <a:endParaRPr lang="zh-CN" altLang="en-US" sz="2000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沪舟甬北向大通道已开展前期工作，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90</a:t>
            </a:r>
            <a:r>
              <a:rPr lang="zh-CN" altLang="en-US"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分钟可达上海</a:t>
            </a:r>
            <a:endParaRPr lang="zh-CN" altLang="en-US" sz="2000" b="0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342900" indent="-342900" algn="just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zh-CN" altLang="zh-CN" sz="1800" b="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E:\2018\3\招商局2018年ppt制作\舟山城市手册20177-1.jpg舟山城市手册20177-1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0" y="0"/>
            <a:ext cx="12212955" cy="7122160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 flipH="1">
            <a:off x="2671445" y="3189605"/>
            <a:ext cx="6870065" cy="927100"/>
          </a:xfrm>
          <a:prstGeom prst="roundRect">
            <a:avLst/>
          </a:prstGeom>
          <a:solidFill>
            <a:srgbClr val="E6EBF4"/>
          </a:solidFill>
          <a:ln>
            <a:noFill/>
          </a:ln>
          <a:effectLst>
            <a:outerShdw blurRad="1905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2720023" y="3392164"/>
            <a:ext cx="6871970" cy="607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800" b="1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新区、自贸试验区推进情况</a:t>
            </a:r>
            <a:endParaRPr lang="en-US" altLang="zh-CN" b="1" dirty="0">
              <a:solidFill>
                <a:srgbClr val="595959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  <a:sym typeface="黑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03470" y="614045"/>
            <a:ext cx="1917700" cy="2861310"/>
            <a:chOff x="8903" y="1660"/>
            <a:chExt cx="3020" cy="4506"/>
          </a:xfrm>
        </p:grpSpPr>
        <p:sp>
          <p:nvSpPr>
            <p:cNvPr id="3" name="文本框 2"/>
            <p:cNvSpPr txBox="1"/>
            <p:nvPr/>
          </p:nvSpPr>
          <p:spPr>
            <a:xfrm>
              <a:off x="9828" y="1660"/>
              <a:ext cx="2095" cy="45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0" dirty="0">
                  <a:solidFill>
                    <a:srgbClr val="1456A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2</a:t>
              </a:r>
              <a:endParaRPr lang="en-US" altLang="zh-CN" sz="18000" dirty="0">
                <a:solidFill>
                  <a:srgbClr val="1456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903" y="4491"/>
              <a:ext cx="1331" cy="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rgbClr val="1456A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Part </a:t>
              </a:r>
              <a:endParaRPr lang="en-US" altLang="zh-CN" sz="2800" dirty="0">
                <a:solidFill>
                  <a:srgbClr val="1456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pic>
        <p:nvPicPr>
          <p:cNvPr id="12" name="图片 11" descr="E:\2018\3\招商局2018年ppt制作\111.jpg11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5750" y="356870"/>
            <a:ext cx="4526915" cy="1343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图片 18" descr="E:\2018\1\高校宣讲提纲ppt\城市建设\定海城    迟名尊.jpg定海城    迟名尊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-48895" y="-22860"/>
            <a:ext cx="12253595" cy="68840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-48895" y="-22860"/>
            <a:ext cx="12277725" cy="6889750"/>
          </a:xfrm>
          <a:prstGeom prst="rect">
            <a:avLst/>
          </a:prstGeom>
          <a:solidFill>
            <a:schemeClr val="tx1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1748790" y="1220470"/>
            <a:ext cx="3361690" cy="1704340"/>
            <a:chOff x="3496" y="1322"/>
            <a:chExt cx="5294" cy="2684"/>
          </a:xfrm>
        </p:grpSpPr>
        <p:sp>
          <p:nvSpPr>
            <p:cNvPr id="6" name="矩形 5"/>
            <p:cNvSpPr/>
            <p:nvPr/>
          </p:nvSpPr>
          <p:spPr>
            <a:xfrm>
              <a:off x="3496" y="1322"/>
              <a:ext cx="5295" cy="268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矩形 6"/>
            <p:cNvSpPr/>
            <p:nvPr/>
          </p:nvSpPr>
          <p:spPr>
            <a:xfrm>
              <a:off x="3564" y="1397"/>
              <a:ext cx="5160" cy="2535"/>
            </a:xfrm>
            <a:prstGeom prst="rect">
              <a:avLst/>
            </a:prstGeom>
            <a:blipFill rotWithShape="1">
              <a:blip r:embed="rId2"/>
              <a:stretch>
                <a:fillRect l="-1000" t="-6000" b="-5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424430" y="3038475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浙江舟山群岛新区</a:t>
            </a:r>
            <a:endParaRPr lang="en-US" altLang="zh-CN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  <a:sym typeface="黑体" panose="02010609060101010101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7174230" y="3994467"/>
            <a:ext cx="3361690" cy="1704340"/>
            <a:chOff x="10471" y="1307"/>
            <a:chExt cx="5294" cy="2684"/>
          </a:xfrm>
        </p:grpSpPr>
        <p:sp>
          <p:nvSpPr>
            <p:cNvPr id="9" name="矩形 8"/>
            <p:cNvSpPr/>
            <p:nvPr/>
          </p:nvSpPr>
          <p:spPr>
            <a:xfrm>
              <a:off x="10471" y="1307"/>
              <a:ext cx="5295" cy="268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>
              <a:off x="10531" y="1382"/>
              <a:ext cx="5160" cy="2535"/>
            </a:xfrm>
            <a:prstGeom prst="rect">
              <a:avLst/>
            </a:prstGeom>
            <a:blipFill rotWithShape="1"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7873365" y="5840095"/>
            <a:ext cx="20116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舟山港综合保税区</a:t>
            </a:r>
            <a:endParaRPr lang="en-US" altLang="zh-CN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257108" y="5862320"/>
            <a:ext cx="2468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ClrTx/>
              <a:buSzTx/>
              <a:buFontTx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舟山江海联运服务中心</a:t>
            </a:r>
            <a:endParaRPr lang="en-US" altLang="zh-CN" sz="1800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1767205" y="3970655"/>
            <a:ext cx="3361690" cy="1704340"/>
            <a:chOff x="3500" y="5775"/>
            <a:chExt cx="5294" cy="2684"/>
          </a:xfrm>
        </p:grpSpPr>
        <p:sp>
          <p:nvSpPr>
            <p:cNvPr id="2" name="矩形 1"/>
            <p:cNvSpPr/>
            <p:nvPr/>
          </p:nvSpPr>
          <p:spPr>
            <a:xfrm>
              <a:off x="3500" y="5775"/>
              <a:ext cx="5295" cy="2685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3576" y="5887"/>
              <a:ext cx="5160" cy="2535"/>
            </a:xfrm>
            <a:prstGeom prst="rect">
              <a:avLst/>
            </a:prstGeom>
            <a:blipFill rotWithShape="1"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497955" y="3038475"/>
            <a:ext cx="46488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ClrTx/>
              <a:buSzTx/>
              <a:buFontTx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中国（浙江）自由贸易试验区</a:t>
            </a:r>
            <a:endParaRPr lang="en-US" altLang="zh-CN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958850" y="179705"/>
            <a:ext cx="354012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 typeface="Arial" panose="020B0604020202020204" pitchFamily="34" charset="0"/>
            </a:pPr>
            <a:r>
              <a:rPr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众多国家战略叠加</a:t>
            </a:r>
            <a:r>
              <a:rPr lang="en-US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  </a:t>
            </a:r>
            <a:endParaRPr lang="en-US" altLang="zh-CN" sz="1800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573405" y="498449"/>
            <a:ext cx="311785" cy="274320"/>
            <a:chOff x="1091" y="894"/>
            <a:chExt cx="491" cy="432"/>
          </a:xfrm>
        </p:grpSpPr>
        <p:sp>
          <p:nvSpPr>
            <p:cNvPr id="22" name="等腰三角形 21"/>
            <p:cNvSpPr/>
            <p:nvPr/>
          </p:nvSpPr>
          <p:spPr>
            <a:xfrm rot="5400000">
              <a:off x="1050" y="935"/>
              <a:ext cx="433" cy="350"/>
            </a:xfrm>
            <a:prstGeom prst="triangle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等腰三角形 22"/>
            <p:cNvSpPr/>
            <p:nvPr/>
          </p:nvSpPr>
          <p:spPr>
            <a:xfrm rot="5400000">
              <a:off x="1191" y="935"/>
              <a:ext cx="433" cy="350"/>
            </a:xfrm>
            <a:prstGeom prst="triangle">
              <a:avLst/>
            </a:prstGeom>
            <a:noFill/>
            <a:ln>
              <a:solidFill>
                <a:schemeClr val="bg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2330" y="1268095"/>
            <a:ext cx="3276600" cy="1609725"/>
          </a:xfrm>
          <a:prstGeom prst="rect">
            <a:avLst/>
          </a:prstGeom>
        </p:spPr>
      </p:pic>
      <p:sp>
        <p:nvSpPr>
          <p:cNvPr id="16" name="矩形 15"/>
          <p:cNvSpPr/>
          <p:nvPr>
            <p:custDataLst>
              <p:tags r:id="rId6"/>
            </p:custDataLst>
          </p:nvPr>
        </p:nvSpPr>
        <p:spPr>
          <a:xfrm>
            <a:off x="7174230" y="1220470"/>
            <a:ext cx="3362325" cy="170497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8" name="图片 18" descr="E:\2018\1\高校宣讲提纲ppt\城市建设\美丽的定海港          9078-3迟名尊.jpg美丽的定海港          9078-3迟名尊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0" y="2622578"/>
            <a:ext cx="12264390" cy="32048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任意多边形 3"/>
          <p:cNvSpPr/>
          <p:nvPr/>
        </p:nvSpPr>
        <p:spPr>
          <a:xfrm>
            <a:off x="220980" y="384175"/>
            <a:ext cx="4097020" cy="614680"/>
          </a:xfrm>
          <a:custGeom>
            <a:avLst/>
            <a:gdLst>
              <a:gd name="connsiteX0" fmla="*/ 0 w 15709"/>
              <a:gd name="connsiteY0" fmla="*/ 0 h 1417"/>
              <a:gd name="connsiteX1" fmla="*/ 15709 w 15709"/>
              <a:gd name="connsiteY1" fmla="*/ 10 h 1417"/>
              <a:gd name="connsiteX2" fmla="*/ 15088 w 15709"/>
              <a:gd name="connsiteY2" fmla="*/ 1417 h 1417"/>
              <a:gd name="connsiteX3" fmla="*/ 0 w 15709"/>
              <a:gd name="connsiteY3" fmla="*/ 1417 h 1417"/>
              <a:gd name="connsiteX4" fmla="*/ 0 w 15709"/>
              <a:gd name="connsiteY4" fmla="*/ 0 h 1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09" h="1417">
                <a:moveTo>
                  <a:pt x="0" y="0"/>
                </a:moveTo>
                <a:lnTo>
                  <a:pt x="15709" y="10"/>
                </a:lnTo>
                <a:lnTo>
                  <a:pt x="15088" y="1417"/>
                </a:lnTo>
                <a:lnTo>
                  <a:pt x="0" y="141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488DA1"/>
              </a:gs>
              <a:gs pos="60000">
                <a:srgbClr val="1D4395"/>
              </a:gs>
              <a:gs pos="80000">
                <a:srgbClr val="183C93"/>
              </a:gs>
              <a:gs pos="100000">
                <a:srgbClr val="103E95"/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>
            <a:outerShdw blurRad="190500" dist="1270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r>
              <a:rPr sz="2400" b="1" spc="300" dirty="0">
                <a:ln w="3175">
                  <a:noFill/>
                  <a:prstDash val="dash"/>
                </a:ln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经济社会快速发展  </a:t>
            </a:r>
            <a:endParaRPr sz="2400" b="1" spc="300" dirty="0">
              <a:ln w="3175">
                <a:noFill/>
                <a:prstDash val="dash"/>
              </a:ln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55942" y="1345004"/>
            <a:ext cx="11152505" cy="1014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10800000" scaled="0"/>
                </a:gradFill>
              </a14:hiddenFill>
            </a:ext>
          </a:extLst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海洋经济占GDP比重达69%，居全国沿海城市前列。全年实现地区生产总值2100.8亿元，增长8.2%，总量迈上新台阶，增速连续两年居全省首位；规上工业增加值增长16.6%。</a:t>
            </a:r>
            <a:endParaRPr sz="2000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  <p:bldLst>
      <p:bldP spid="4" grpId="0" bldLvl="0" animBg="1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微信图片_20200807163647.jpg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342900" y="1840230"/>
            <a:ext cx="3600000" cy="2520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任意多边形 1"/>
          <p:cNvSpPr/>
          <p:nvPr>
            <p:custDataLst>
              <p:tags r:id="rId2"/>
            </p:custDataLst>
          </p:nvPr>
        </p:nvSpPr>
        <p:spPr>
          <a:xfrm>
            <a:off x="220980" y="384175"/>
            <a:ext cx="4445000" cy="614680"/>
          </a:xfrm>
          <a:custGeom>
            <a:avLst/>
            <a:gdLst>
              <a:gd name="connsiteX0" fmla="*/ 0 w 15709"/>
              <a:gd name="connsiteY0" fmla="*/ 0 h 1417"/>
              <a:gd name="connsiteX1" fmla="*/ 15709 w 15709"/>
              <a:gd name="connsiteY1" fmla="*/ 10 h 1417"/>
              <a:gd name="connsiteX2" fmla="*/ 15088 w 15709"/>
              <a:gd name="connsiteY2" fmla="*/ 1417 h 1417"/>
              <a:gd name="connsiteX3" fmla="*/ 0 w 15709"/>
              <a:gd name="connsiteY3" fmla="*/ 1417 h 1417"/>
              <a:gd name="connsiteX4" fmla="*/ 0 w 15709"/>
              <a:gd name="connsiteY4" fmla="*/ 0 h 1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09" h="1417">
                <a:moveTo>
                  <a:pt x="0" y="0"/>
                </a:moveTo>
                <a:lnTo>
                  <a:pt x="15709" y="10"/>
                </a:lnTo>
                <a:lnTo>
                  <a:pt x="15088" y="1417"/>
                </a:lnTo>
                <a:lnTo>
                  <a:pt x="0" y="141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488DA1"/>
              </a:gs>
              <a:gs pos="60000">
                <a:srgbClr val="1D4395"/>
              </a:gs>
              <a:gs pos="80000">
                <a:srgbClr val="183C93"/>
              </a:gs>
              <a:gs pos="100000">
                <a:srgbClr val="103E95"/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>
            <a:outerShdw blurRad="190500" dist="1270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r>
              <a:rPr sz="2400" b="1" spc="300" noProof="0" dirty="0" smtClean="0">
                <a:ln w="3175">
                  <a:noFill/>
                  <a:prstDash val="dash"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重大战略纵深推进</a:t>
            </a:r>
            <a:endParaRPr sz="2400" b="1" spc="300" noProof="0" dirty="0" smtClean="0">
              <a:ln w="3175">
                <a:noFill/>
                <a:prstDash val="dash"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>
            <p:custDataLst>
              <p:tags r:id="rId3"/>
            </p:custDataLst>
          </p:nvPr>
        </p:nvSpPr>
        <p:spPr>
          <a:xfrm>
            <a:off x="8121650" y="1840230"/>
            <a:ext cx="3600000" cy="2520000"/>
          </a:xfrm>
          <a:prstGeom prst="rect">
            <a:avLst/>
          </a:prstGeom>
          <a:blipFill rotWithShape="1">
            <a:blip r:embed="rId4" cstate="print"/>
            <a:stretch>
              <a:fillRect l="-11000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>
            <p:custDataLst>
              <p:tags r:id="rId5"/>
            </p:custDataLst>
          </p:nvPr>
        </p:nvPicPr>
        <p:blipFill rotWithShape="1">
          <a:blip r:embed="rId6" cstate="print"/>
          <a:stretch>
            <a:fillRect/>
          </a:stretch>
        </p:blipFill>
        <p:spPr>
          <a:xfrm>
            <a:off x="4030345" y="1840230"/>
            <a:ext cx="3922395" cy="2519680"/>
          </a:xfrm>
          <a:prstGeom prst="rect">
            <a:avLst/>
          </a:prstGeom>
          <a:ln>
            <a:noFill/>
          </a:ln>
          <a:effectLst>
            <a:outerShdw blurRad="203200" dist="50800" dir="2700000" algn="tl" rotWithShape="0">
              <a:schemeClr val="tx1">
                <a:lumMod val="50000"/>
                <a:lumOff val="50000"/>
                <a:alpha val="65000"/>
              </a:schemeClr>
            </a:outerShdw>
          </a:effectLst>
        </p:spPr>
      </p:pic>
      <p:sp>
        <p:nvSpPr>
          <p:cNvPr id="100" name="文本框 99"/>
          <p:cNvSpPr txBox="1"/>
          <p:nvPr/>
        </p:nvSpPr>
        <p:spPr>
          <a:xfrm>
            <a:off x="1016635" y="4720640"/>
            <a:ext cx="10306685" cy="1014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10800000" scaled="0"/>
                </a:gradFill>
              </a14:hiddenFill>
            </a:ext>
          </a:extLst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buFont typeface="Arial" panose="020B0604020202020204" pitchFamily="34" charset="0"/>
            </a:pPr>
            <a:r>
              <a:rPr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“一中心三基地一示范区”加快建设，全年新增油气库容160.4万方，累计库容达3867.6万方。全年油气吞吐量1.57亿吨，增长18.4%。大宗商品跨境人民币结算量233亿元。</a:t>
            </a:r>
            <a:endParaRPr sz="2000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  <p:bldLst>
      <p:bldP spid="2" grpId="0" bldLvl="0" animBg="1"/>
      <p:bldP spid="9" grpId="0" bldLvl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408305" y="1412357"/>
            <a:ext cx="7027237" cy="1899014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indent="0" algn="just">
              <a:lnSpc>
                <a:spcPct val="160000"/>
              </a:lnSpc>
              <a:buFont typeface="Arial" panose="020B0604020202020204" pitchFamily="34" charset="0"/>
              <a:buNone/>
            </a:pPr>
            <a:r>
              <a:rPr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2023年全市实际到位市外资金698.1亿元，实际利用外资5.58亿美元，制造业外资增长2.3倍。新开工亿元以上产业项目60个、新落地80个。</a:t>
            </a:r>
            <a:endParaRPr sz="2000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" name="任意多边形 1"/>
          <p:cNvSpPr/>
          <p:nvPr>
            <p:custDataLst>
              <p:tags r:id="rId1"/>
            </p:custDataLst>
          </p:nvPr>
        </p:nvSpPr>
        <p:spPr>
          <a:xfrm>
            <a:off x="220980" y="384175"/>
            <a:ext cx="4038600" cy="614680"/>
          </a:xfrm>
          <a:custGeom>
            <a:avLst/>
            <a:gdLst>
              <a:gd name="connsiteX0" fmla="*/ 0 w 15709"/>
              <a:gd name="connsiteY0" fmla="*/ 0 h 1417"/>
              <a:gd name="connsiteX1" fmla="*/ 15709 w 15709"/>
              <a:gd name="connsiteY1" fmla="*/ 10 h 1417"/>
              <a:gd name="connsiteX2" fmla="*/ 15088 w 15709"/>
              <a:gd name="connsiteY2" fmla="*/ 1417 h 1417"/>
              <a:gd name="connsiteX3" fmla="*/ 0 w 15709"/>
              <a:gd name="connsiteY3" fmla="*/ 1417 h 1417"/>
              <a:gd name="connsiteX4" fmla="*/ 0 w 15709"/>
              <a:gd name="connsiteY4" fmla="*/ 0 h 14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709" h="1417">
                <a:moveTo>
                  <a:pt x="0" y="0"/>
                </a:moveTo>
                <a:lnTo>
                  <a:pt x="15709" y="10"/>
                </a:lnTo>
                <a:lnTo>
                  <a:pt x="15088" y="1417"/>
                </a:lnTo>
                <a:lnTo>
                  <a:pt x="0" y="1417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488DA1"/>
              </a:gs>
              <a:gs pos="60000">
                <a:srgbClr val="1D4395"/>
              </a:gs>
              <a:gs pos="80000">
                <a:srgbClr val="183C93"/>
              </a:gs>
              <a:gs pos="100000">
                <a:srgbClr val="103E95"/>
              </a:gs>
            </a:gsLst>
            <a:lin ang="10800000" scaled="0"/>
          </a:gradFill>
          <a:ln w="12700" cap="flat" cmpd="sng" algn="ctr">
            <a:noFill/>
            <a:prstDash val="solid"/>
            <a:miter lim="800000"/>
          </a:ln>
          <a:effectLst>
            <a:outerShdw blurRad="190500" dist="127000" dir="2700000" algn="tl" rotWithShape="0">
              <a:prstClr val="black">
                <a:alpha val="30000"/>
              </a:prstClr>
            </a:outerShdw>
          </a:effectLst>
        </p:spPr>
        <p:txBody>
          <a:bodyPr wrap="square" rtlCol="0" anchor="ctr">
            <a:noAutofit/>
          </a:bodyPr>
          <a:lstStyle/>
          <a:p>
            <a:r>
              <a:rPr sz="2400" b="1" spc="300" noProof="0" dirty="0" smtClean="0">
                <a:ln w="3175">
                  <a:noFill/>
                  <a:prstDash val="dash"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重大项目加速推进</a:t>
            </a:r>
            <a:endParaRPr sz="2400" b="1" spc="300" noProof="0" dirty="0" smtClean="0">
              <a:ln w="3175">
                <a:noFill/>
                <a:prstDash val="dash"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8194133" y="2476500"/>
            <a:ext cx="3600000" cy="3885975"/>
            <a:chOff x="13128" y="3976"/>
            <a:chExt cx="5669" cy="6120"/>
          </a:xfrm>
        </p:grpSpPr>
        <p:sp>
          <p:nvSpPr>
            <p:cNvPr id="5" name="object 5"/>
            <p:cNvSpPr/>
            <p:nvPr>
              <p:custDataLst>
                <p:tags r:id="rId2"/>
              </p:custDataLst>
            </p:nvPr>
          </p:nvSpPr>
          <p:spPr>
            <a:xfrm>
              <a:off x="13128" y="3976"/>
              <a:ext cx="5669" cy="2835"/>
            </a:xfrm>
            <a:prstGeom prst="rect">
              <a:avLst/>
            </a:prstGeom>
            <a:blipFill>
              <a:blip r:embed="rId3" cstate="screen"/>
              <a:stretch>
                <a:fillRect/>
              </a:stretch>
            </a:blipFill>
            <a:effectLst>
              <a:outerShdw blurRad="190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wrap="square" lIns="0" tIns="0" rIns="0" bIns="0" rtlCol="0"/>
            <a:lstStyle/>
            <a:p/>
          </p:txBody>
        </p:sp>
        <p:sp>
          <p:nvSpPr>
            <p:cNvPr id="3" name="object 6"/>
            <p:cNvSpPr/>
            <p:nvPr>
              <p:custDataLst>
                <p:tags r:id="rId4"/>
              </p:custDataLst>
            </p:nvPr>
          </p:nvSpPr>
          <p:spPr>
            <a:xfrm>
              <a:off x="13128" y="7261"/>
              <a:ext cx="5669" cy="2835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effectLst>
              <a:outerShdw blurRad="190500" dist="127000" dir="2700000" algn="tl" rotWithShape="0">
                <a:prstClr val="black">
                  <a:alpha val="30000"/>
                </a:prstClr>
              </a:outerShdw>
            </a:effectLst>
          </p:spPr>
          <p:txBody>
            <a:bodyPr wrap="square" lIns="0" tIns="0" rIns="0" bIns="0" rtlCol="0"/>
            <a:lstStyle/>
            <a:p/>
          </p:txBody>
        </p:sp>
      </p:grpSp>
      <p:pic>
        <p:nvPicPr>
          <p:cNvPr id="10" name="图片 9"/>
          <p:cNvPicPr preferRelativeResize="0"/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8194133" y="390525"/>
            <a:ext cx="3600000" cy="1800000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 preferRelativeResize="0"/>
          <p:nvPr>
            <p:custDataLst>
              <p:tags r:id="rId8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05" y="3089429"/>
            <a:ext cx="7137714" cy="3273046"/>
          </a:xfrm>
          <a:prstGeom prst="rect">
            <a:avLst/>
          </a:prstGeom>
          <a:effectLst>
            <a:outerShdw blurRad="190500" dist="127000" dir="2700000" algn="tl" rotWithShape="0">
              <a:prstClr val="black">
                <a:alpha val="3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  <p:bldLst>
      <p:bldP spid="12" grpId="0"/>
      <p:bldP spid="2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E:\2018\3\招商局2018年ppt制作\舟山城市手册20177-1.jpg舟山城市手册20177-1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0" y="0"/>
            <a:ext cx="12212955" cy="7122160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 flipH="1">
            <a:off x="2671445" y="3189605"/>
            <a:ext cx="6870065" cy="927100"/>
          </a:xfrm>
          <a:prstGeom prst="roundRect">
            <a:avLst/>
          </a:prstGeom>
          <a:solidFill>
            <a:srgbClr val="E6EBF4"/>
          </a:solidFill>
          <a:ln>
            <a:noFill/>
          </a:ln>
          <a:effectLst>
            <a:outerShdw blurRad="1905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2720023" y="3392164"/>
            <a:ext cx="6871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1456A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舟山重点产业发展方向和发展平台</a:t>
            </a:r>
            <a:endParaRPr lang="zh-CN" altLang="en-US" sz="2800" b="1" dirty="0">
              <a:solidFill>
                <a:srgbClr val="1456A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03470" y="614045"/>
            <a:ext cx="1913255" cy="2861310"/>
            <a:chOff x="8903" y="1660"/>
            <a:chExt cx="3013" cy="4506"/>
          </a:xfrm>
        </p:grpSpPr>
        <p:sp>
          <p:nvSpPr>
            <p:cNvPr id="3" name="文本框 2"/>
            <p:cNvSpPr txBox="1"/>
            <p:nvPr/>
          </p:nvSpPr>
          <p:spPr>
            <a:xfrm>
              <a:off x="9828" y="1660"/>
              <a:ext cx="2088" cy="45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0" dirty="0" smtClean="0">
                  <a:solidFill>
                    <a:srgbClr val="1456A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3</a:t>
              </a:r>
              <a:endParaRPr lang="en-US" altLang="zh-CN" sz="18000" dirty="0" smtClean="0">
                <a:solidFill>
                  <a:srgbClr val="1456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903" y="4491"/>
              <a:ext cx="1331" cy="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rgbClr val="1456A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Part </a:t>
              </a:r>
              <a:endParaRPr lang="en-US" altLang="zh-CN" sz="2800" dirty="0" smtClean="0">
                <a:solidFill>
                  <a:srgbClr val="1456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pic>
        <p:nvPicPr>
          <p:cNvPr id="12" name="图片 11" descr="E:\2018\3\招商局2018年ppt制作\111.jpg11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5750" y="356870"/>
            <a:ext cx="4526915" cy="1343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36830" y="-5080"/>
            <a:ext cx="12249785" cy="6867525"/>
          </a:xfrm>
          <a:prstGeom prst="rect">
            <a:avLst/>
          </a:prstGeom>
          <a:blipFill rotWithShape="1">
            <a:blip r:embed="rId1" cstate="print"/>
            <a:stretch>
              <a:fillRect l="-13000" b="-37000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1485264" y="1043882"/>
            <a:ext cx="920559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着力构建九大现代海洋产业链，聚焦八大发展平台，纵深推进海洋经济高质量倍增行动。</a:t>
            </a:r>
            <a:endParaRPr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 descr="石化基地"/>
          <p:cNvPicPr/>
          <p:nvPr>
            <p:custDataLst>
              <p:tags r:id="rId1"/>
            </p:custDataLst>
          </p:nvPr>
        </p:nvPicPr>
        <p:blipFill>
          <a:blip r:embed="rId2" cstate="print"/>
          <a:srcRect l="1278" t="1803" r="1278" b="1581"/>
          <a:stretch>
            <a:fillRect/>
          </a:stretch>
        </p:blipFill>
        <p:spPr>
          <a:xfrm>
            <a:off x="4531360" y="1080770"/>
            <a:ext cx="7214870" cy="4695825"/>
          </a:xfrm>
          <a:prstGeom prst="rect">
            <a:avLst/>
          </a:prstGeom>
          <a:effectLst>
            <a:outerShdw blurRad="304800" dist="38100" dir="2700000" algn="tl" rotWithShape="0">
              <a:prstClr val="black">
                <a:alpha val="25000"/>
              </a:prstClr>
            </a:outerShdw>
          </a:effectLst>
        </p:spPr>
      </p:pic>
      <p:sp>
        <p:nvSpPr>
          <p:cNvPr id="6" name="文本框 5"/>
          <p:cNvSpPr txBox="1"/>
          <p:nvPr>
            <p:custDataLst>
              <p:tags r:id="rId3"/>
            </p:custDataLst>
          </p:nvPr>
        </p:nvSpPr>
        <p:spPr>
          <a:xfrm>
            <a:off x="553085" y="1277620"/>
            <a:ext cx="3554095" cy="390906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indent="0" algn="just"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zh-CN" altLang="en-US" sz="2000" b="1" dirty="0" smtClean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绿色石化基地</a:t>
            </a:r>
            <a:endParaRPr lang="zh-CN" altLang="en-US" sz="2000" b="1" dirty="0" smtClean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just">
              <a:lnSpc>
                <a:spcPct val="170000"/>
              </a:lnSpc>
              <a:buFont typeface="Arial" panose="020B0604020202020204" pitchFamily="34" charset="0"/>
              <a:buNone/>
            </a:pPr>
            <a:r>
              <a:rPr lang="zh-CN" altLang="en-US" dirty="0" smtClean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舟山绿色石化基地4000万吨/年炼化一体化项目已全面投产，形成炼油4000万吨/年、乙烯420万吨/年、芳烃1180万吨/年（其中对二甲苯880万吨/年）的生产能力，炼化产业规模跻身世界一流石化基地行列。</a:t>
            </a:r>
            <a:endParaRPr lang="zh-CN" altLang="en-US" dirty="0" smtClean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63044" y="323073"/>
            <a:ext cx="311785" cy="274320"/>
            <a:chOff x="1091" y="894"/>
            <a:chExt cx="491" cy="432"/>
          </a:xfrm>
        </p:grpSpPr>
        <p:sp>
          <p:nvSpPr>
            <p:cNvPr id="2" name="等腰三角形 1"/>
            <p:cNvSpPr/>
            <p:nvPr/>
          </p:nvSpPr>
          <p:spPr>
            <a:xfrm rot="5400000">
              <a:off x="1050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1191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779780" y="198755"/>
            <a:ext cx="6096000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 dirty="0" smtClean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宋体" panose="02010600030101010101" pitchFamily="2" charset="-122"/>
              </a:rPr>
              <a:t>绿色石化和新材料产业</a:t>
            </a:r>
            <a:endParaRPr lang="zh-CN" altLang="en-US" sz="2800" b="1" dirty="0" smtClean="0">
              <a:solidFill>
                <a:srgbClr val="1456A0"/>
              </a:solidFill>
              <a:latin typeface="Arial" panose="020B0604020202020204" pitchFamily="34" charset="0"/>
              <a:ea typeface="微软雅黑" panose="020B0503020204020204" pitchFamily="34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95736618c37e9b48114ad8717da1993c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033520"/>
            <a:ext cx="12192635" cy="281813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834721" y="100666"/>
            <a:ext cx="7741285" cy="737235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宋体" panose="02010600030101010101" pitchFamily="2" charset="-122"/>
              </a:rPr>
              <a:t>绿色石化和新材料产业</a:t>
            </a:r>
            <a:r>
              <a:rPr lang="en-US" altLang="zh-CN" sz="2800" b="1" dirty="0" smtClean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宋体" panose="02010600030101010101" pitchFamily="2" charset="-122"/>
              </a:rPr>
              <a:t>  </a:t>
            </a:r>
            <a:endParaRPr lang="en-US" altLang="zh-CN" sz="2600" b="1" dirty="0">
              <a:solidFill>
                <a:srgbClr val="595959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  <a:sym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3274060"/>
            <a:ext cx="12211050" cy="3656965"/>
          </a:xfrm>
          <a:prstGeom prst="rect">
            <a:avLst/>
          </a:prstGeom>
          <a:gradFill>
            <a:gsLst>
              <a:gs pos="25000">
                <a:srgbClr val="E6EBF4"/>
              </a:gs>
              <a:gs pos="100000">
                <a:srgbClr val="E6EBF4">
                  <a:alpha val="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539244" y="389748"/>
            <a:ext cx="311785" cy="274320"/>
            <a:chOff x="1091" y="894"/>
            <a:chExt cx="491" cy="43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1050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1191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任意多边形 26"/>
          <p:cNvSpPr/>
          <p:nvPr/>
        </p:nvSpPr>
        <p:spPr bwMode="auto">
          <a:xfrm flipH="1">
            <a:off x="1746684" y="3642320"/>
            <a:ext cx="1497390" cy="1228693"/>
          </a:xfrm>
          <a:custGeom>
            <a:avLst/>
            <a:gdLst/>
            <a:ahLst/>
            <a:cxnLst>
              <a:cxn ang="0">
                <a:pos x="316" y="0"/>
              </a:cxn>
              <a:cxn ang="0">
                <a:pos x="239" y="12"/>
              </a:cxn>
              <a:cxn ang="0">
                <a:pos x="14" y="110"/>
              </a:cxn>
              <a:cxn ang="0">
                <a:pos x="0" y="220"/>
              </a:cxn>
              <a:cxn ang="0">
                <a:pos x="328" y="77"/>
              </a:cxn>
              <a:cxn ang="0">
                <a:pos x="316" y="0"/>
              </a:cxn>
            </a:cxnLst>
            <a:rect l="0" t="0" r="r" b="b"/>
            <a:pathLst>
              <a:path w="328" h="235">
                <a:moveTo>
                  <a:pt x="316" y="0"/>
                </a:moveTo>
                <a:cubicBezTo>
                  <a:pt x="239" y="12"/>
                  <a:pt x="239" y="12"/>
                  <a:pt x="239" y="12"/>
                </a:cubicBezTo>
                <a:cubicBezTo>
                  <a:pt x="186" y="86"/>
                  <a:pt x="98" y="121"/>
                  <a:pt x="14" y="110"/>
                </a:cubicBezTo>
                <a:cubicBezTo>
                  <a:pt x="0" y="220"/>
                  <a:pt x="0" y="220"/>
                  <a:pt x="0" y="220"/>
                </a:cubicBezTo>
                <a:cubicBezTo>
                  <a:pt x="123" y="235"/>
                  <a:pt x="250" y="184"/>
                  <a:pt x="328" y="77"/>
                </a:cubicBezTo>
                <a:lnTo>
                  <a:pt x="316" y="0"/>
                </a:lnTo>
                <a:close/>
              </a:path>
            </a:pathLst>
          </a:custGeom>
          <a:solidFill>
            <a:srgbClr val="8ABF55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30000"/>
              </a:lnSpc>
            </a:pPr>
            <a:endParaRPr sz="14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2" name="任意多边形 27"/>
          <p:cNvSpPr/>
          <p:nvPr/>
        </p:nvSpPr>
        <p:spPr bwMode="auto">
          <a:xfrm flipH="1">
            <a:off x="1292003" y="2017158"/>
            <a:ext cx="983667" cy="1692293"/>
          </a:xfrm>
          <a:custGeom>
            <a:avLst/>
            <a:gdLst/>
            <a:ahLst/>
            <a:cxnLst>
              <a:cxn ang="0">
                <a:pos x="89" y="13"/>
              </a:cxn>
              <a:cxn ang="0">
                <a:pos x="12" y="0"/>
              </a:cxn>
              <a:cxn ang="0">
                <a:pos x="0" y="77"/>
              </a:cxn>
              <a:cxn ang="0">
                <a:pos x="24" y="322"/>
              </a:cxn>
              <a:cxn ang="0">
                <a:pos x="124" y="369"/>
              </a:cxn>
              <a:cxn ang="0">
                <a:pos x="89" y="13"/>
              </a:cxn>
            </a:cxnLst>
            <a:rect l="0" t="0" r="r" b="b"/>
            <a:pathLst>
              <a:path w="176" h="369">
                <a:moveTo>
                  <a:pt x="89" y="13"/>
                </a:moveTo>
                <a:cubicBezTo>
                  <a:pt x="12" y="0"/>
                  <a:pt x="12" y="0"/>
                  <a:pt x="12" y="0"/>
                </a:cubicBezTo>
                <a:cubicBezTo>
                  <a:pt x="0" y="77"/>
                  <a:pt x="0" y="77"/>
                  <a:pt x="0" y="77"/>
                </a:cubicBezTo>
                <a:cubicBezTo>
                  <a:pt x="54" y="151"/>
                  <a:pt x="60" y="245"/>
                  <a:pt x="24" y="322"/>
                </a:cubicBezTo>
                <a:cubicBezTo>
                  <a:pt x="124" y="369"/>
                  <a:pt x="124" y="369"/>
                  <a:pt x="124" y="369"/>
                </a:cubicBezTo>
                <a:cubicBezTo>
                  <a:pt x="176" y="256"/>
                  <a:pt x="167" y="120"/>
                  <a:pt x="89" y="13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30000"/>
              </a:lnSpc>
            </a:pPr>
            <a:endParaRPr sz="14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3" name="任意多边形 28"/>
          <p:cNvSpPr/>
          <p:nvPr/>
        </p:nvSpPr>
        <p:spPr bwMode="auto">
          <a:xfrm rot="250414" flipH="1">
            <a:off x="2069510" y="1240619"/>
            <a:ext cx="1788401" cy="938936"/>
          </a:xfrm>
          <a:custGeom>
            <a:avLst/>
            <a:gdLst/>
            <a:ahLst/>
            <a:cxnLst>
              <a:cxn ang="0">
                <a:pos x="144" y="0"/>
              </a:cxn>
              <a:cxn ang="0">
                <a:pos x="35" y="17"/>
              </a:cxn>
              <a:cxn ang="0">
                <a:pos x="0" y="87"/>
              </a:cxn>
              <a:cxn ang="0">
                <a:pos x="69" y="122"/>
              </a:cxn>
              <a:cxn ang="0">
                <a:pos x="144" y="110"/>
              </a:cxn>
              <a:cxn ang="0">
                <a:pos x="309" y="176"/>
              </a:cxn>
              <a:cxn ang="0">
                <a:pos x="385" y="95"/>
              </a:cxn>
              <a:cxn ang="0">
                <a:pos x="144" y="0"/>
              </a:cxn>
            </a:cxnLst>
            <a:rect l="0" t="0" r="r" b="b"/>
            <a:pathLst>
              <a:path w="385" h="176">
                <a:moveTo>
                  <a:pt x="144" y="0"/>
                </a:moveTo>
                <a:cubicBezTo>
                  <a:pt x="108" y="0"/>
                  <a:pt x="71" y="6"/>
                  <a:pt x="35" y="17"/>
                </a:cubicBezTo>
                <a:cubicBezTo>
                  <a:pt x="0" y="87"/>
                  <a:pt x="0" y="87"/>
                  <a:pt x="0" y="87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94" y="114"/>
                  <a:pt x="119" y="110"/>
                  <a:pt x="144" y="110"/>
                </a:cubicBezTo>
                <a:cubicBezTo>
                  <a:pt x="206" y="110"/>
                  <a:pt x="265" y="134"/>
                  <a:pt x="309" y="176"/>
                </a:cubicBezTo>
                <a:cubicBezTo>
                  <a:pt x="385" y="95"/>
                  <a:pt x="385" y="95"/>
                  <a:pt x="385" y="95"/>
                </a:cubicBezTo>
                <a:cubicBezTo>
                  <a:pt x="320" y="35"/>
                  <a:pt x="234" y="0"/>
                  <a:pt x="144" y="0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30000"/>
              </a:lnSpc>
            </a:pPr>
            <a:endParaRPr sz="14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84" name="任意多边形 29"/>
          <p:cNvSpPr/>
          <p:nvPr/>
        </p:nvSpPr>
        <p:spPr bwMode="auto">
          <a:xfrm flipH="1">
            <a:off x="3800398" y="1569239"/>
            <a:ext cx="1156640" cy="1761817"/>
          </a:xfrm>
          <a:custGeom>
            <a:avLst/>
            <a:gdLst/>
            <a:ahLst/>
            <a:cxnLst>
              <a:cxn ang="0">
                <a:pos x="0" y="309"/>
              </a:cxn>
              <a:cxn ang="0">
                <a:pos x="55" y="364"/>
              </a:cxn>
              <a:cxn ang="0">
                <a:pos x="110" y="309"/>
              </a:cxn>
              <a:cxn ang="0">
                <a:pos x="235" y="97"/>
              </a:cxn>
              <a:cxn ang="0">
                <a:pos x="181" y="0"/>
              </a:cxn>
              <a:cxn ang="0">
                <a:pos x="0" y="309"/>
              </a:cxn>
            </a:cxnLst>
            <a:rect l="0" t="0" r="r" b="b"/>
            <a:pathLst>
              <a:path w="235" h="364">
                <a:moveTo>
                  <a:pt x="0" y="309"/>
                </a:moveTo>
                <a:cubicBezTo>
                  <a:pt x="55" y="364"/>
                  <a:pt x="55" y="364"/>
                  <a:pt x="55" y="364"/>
                </a:cubicBezTo>
                <a:cubicBezTo>
                  <a:pt x="110" y="309"/>
                  <a:pt x="110" y="309"/>
                  <a:pt x="110" y="309"/>
                </a:cubicBezTo>
                <a:cubicBezTo>
                  <a:pt x="110" y="218"/>
                  <a:pt x="160" y="138"/>
                  <a:pt x="235" y="97"/>
                </a:cubicBezTo>
                <a:cubicBezTo>
                  <a:pt x="181" y="0"/>
                  <a:pt x="181" y="0"/>
                  <a:pt x="181" y="0"/>
                </a:cubicBezTo>
                <a:cubicBezTo>
                  <a:pt x="73" y="61"/>
                  <a:pt x="0" y="176"/>
                  <a:pt x="0" y="309"/>
                </a:cubicBezTo>
                <a:close/>
              </a:path>
            </a:pathLst>
          </a:custGeom>
          <a:solidFill>
            <a:srgbClr val="B24E44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30000"/>
              </a:lnSpc>
            </a:pPr>
            <a:endParaRPr sz="14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229646" y="2155294"/>
            <a:ext cx="1863091" cy="1863091"/>
          </a:xfrm>
          <a:prstGeom prst="ellipse">
            <a:avLst/>
          </a:prstGeom>
          <a:gradFill flip="none" rotWithShape="1">
            <a:gsLst>
              <a:gs pos="0">
                <a:srgbClr val="6C96D1">
                  <a:shade val="30000"/>
                  <a:satMod val="115000"/>
                </a:srgbClr>
              </a:gs>
              <a:gs pos="50000">
                <a:srgbClr val="6C96D1">
                  <a:shade val="67500"/>
                  <a:satMod val="115000"/>
                </a:srgbClr>
              </a:gs>
              <a:gs pos="100000">
                <a:srgbClr val="6C96D1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1" name="TextBox 94"/>
          <p:cNvSpPr txBox="1"/>
          <p:nvPr>
            <p:custDataLst>
              <p:tags r:id="rId2"/>
            </p:custDataLst>
          </p:nvPr>
        </p:nvSpPr>
        <p:spPr>
          <a:xfrm rot="21255617">
            <a:off x="2224040" y="1331092"/>
            <a:ext cx="1488584" cy="521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定海工业园区</a:t>
            </a:r>
            <a:endParaRPr 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sz="1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东拓展区块</a:t>
            </a:r>
            <a:endParaRPr 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TextBox 94"/>
          <p:cNvSpPr txBox="1"/>
          <p:nvPr>
            <p:custDataLst>
              <p:tags r:id="rId3"/>
            </p:custDataLst>
          </p:nvPr>
        </p:nvSpPr>
        <p:spPr>
          <a:xfrm rot="3522623">
            <a:off x="3747945" y="2174678"/>
            <a:ext cx="1488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舟山高新技术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产业园区区块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" name="TextBox 94"/>
          <p:cNvSpPr txBox="1"/>
          <p:nvPr>
            <p:custDataLst>
              <p:tags r:id="rId4"/>
            </p:custDataLst>
          </p:nvPr>
        </p:nvSpPr>
        <p:spPr>
          <a:xfrm rot="17507215">
            <a:off x="1031990" y="2463969"/>
            <a:ext cx="1488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n w="0"/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岱山经济</a:t>
            </a:r>
            <a:endParaRPr lang="en-US" altLang="zh-CN" sz="1400" dirty="0">
              <a:ln w="0"/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>
                <a:ln w="0"/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开发区区块</a:t>
            </a:r>
            <a:endParaRPr lang="en-US" altLang="zh-CN" sz="1400" dirty="0">
              <a:ln w="0"/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4" name="文本框 123"/>
          <p:cNvSpPr txBox="1"/>
          <p:nvPr/>
        </p:nvSpPr>
        <p:spPr>
          <a:xfrm>
            <a:off x="2398588" y="2748057"/>
            <a:ext cx="1523234" cy="7657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绿色石化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基地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5" name="任意多边形 28"/>
          <p:cNvSpPr/>
          <p:nvPr/>
        </p:nvSpPr>
        <p:spPr bwMode="auto">
          <a:xfrm rot="8806621" flipH="1">
            <a:off x="3198535" y="3582468"/>
            <a:ext cx="1788401" cy="938936"/>
          </a:xfrm>
          <a:custGeom>
            <a:avLst/>
            <a:gdLst/>
            <a:ahLst/>
            <a:cxnLst>
              <a:cxn ang="0">
                <a:pos x="144" y="0"/>
              </a:cxn>
              <a:cxn ang="0">
                <a:pos x="35" y="17"/>
              </a:cxn>
              <a:cxn ang="0">
                <a:pos x="0" y="87"/>
              </a:cxn>
              <a:cxn ang="0">
                <a:pos x="69" y="122"/>
              </a:cxn>
              <a:cxn ang="0">
                <a:pos x="144" y="110"/>
              </a:cxn>
              <a:cxn ang="0">
                <a:pos x="309" y="176"/>
              </a:cxn>
              <a:cxn ang="0">
                <a:pos x="385" y="95"/>
              </a:cxn>
              <a:cxn ang="0">
                <a:pos x="144" y="0"/>
              </a:cxn>
            </a:cxnLst>
            <a:rect l="0" t="0" r="r" b="b"/>
            <a:pathLst>
              <a:path w="385" h="176">
                <a:moveTo>
                  <a:pt x="144" y="0"/>
                </a:moveTo>
                <a:cubicBezTo>
                  <a:pt x="108" y="0"/>
                  <a:pt x="71" y="6"/>
                  <a:pt x="35" y="17"/>
                </a:cubicBezTo>
                <a:cubicBezTo>
                  <a:pt x="0" y="87"/>
                  <a:pt x="0" y="87"/>
                  <a:pt x="0" y="87"/>
                </a:cubicBezTo>
                <a:cubicBezTo>
                  <a:pt x="69" y="122"/>
                  <a:pt x="69" y="122"/>
                  <a:pt x="69" y="122"/>
                </a:cubicBezTo>
                <a:cubicBezTo>
                  <a:pt x="94" y="114"/>
                  <a:pt x="119" y="110"/>
                  <a:pt x="144" y="110"/>
                </a:cubicBezTo>
                <a:cubicBezTo>
                  <a:pt x="206" y="110"/>
                  <a:pt x="265" y="134"/>
                  <a:pt x="309" y="176"/>
                </a:cubicBezTo>
                <a:cubicBezTo>
                  <a:pt x="385" y="95"/>
                  <a:pt x="385" y="95"/>
                  <a:pt x="385" y="95"/>
                </a:cubicBezTo>
                <a:cubicBezTo>
                  <a:pt x="320" y="35"/>
                  <a:pt x="234" y="0"/>
                  <a:pt x="144" y="0"/>
                </a:cubicBezTo>
                <a:close/>
              </a:path>
            </a:pathLst>
          </a:custGeom>
          <a:solidFill>
            <a:srgbClr val="C2A55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30000"/>
              </a:lnSpc>
            </a:pPr>
            <a:endParaRPr sz="140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122" name="TextBox 94"/>
          <p:cNvSpPr txBox="1"/>
          <p:nvPr>
            <p:custDataLst>
              <p:tags r:id="rId5"/>
            </p:custDataLst>
          </p:nvPr>
        </p:nvSpPr>
        <p:spPr>
          <a:xfrm rot="2061001">
            <a:off x="1662357" y="4040965"/>
            <a:ext cx="1488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err="1">
                <a:ln w="0"/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六横小郭巨</a:t>
            </a:r>
            <a:endParaRPr lang="en-US" altLang="zh-CN" sz="1400" dirty="0">
              <a:ln w="0"/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err="1">
                <a:ln w="0"/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围垦区块</a:t>
            </a:r>
            <a:endParaRPr lang="en-US" altLang="zh-CN" sz="1400" dirty="0">
              <a:ln w="0"/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TextBox 94"/>
          <p:cNvSpPr txBox="1"/>
          <p:nvPr>
            <p:custDataLst>
              <p:tags r:id="rId6"/>
            </p:custDataLst>
          </p:nvPr>
        </p:nvSpPr>
        <p:spPr>
          <a:xfrm rot="19294277">
            <a:off x="3440221" y="3871217"/>
            <a:ext cx="1488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金塘北部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14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围垦区块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: 圆角 15"/>
          <p:cNvSpPr/>
          <p:nvPr/>
        </p:nvSpPr>
        <p:spPr>
          <a:xfrm>
            <a:off x="6461760" y="1043305"/>
            <a:ext cx="4212590" cy="3876675"/>
          </a:xfrm>
          <a:prstGeom prst="roundRect">
            <a:avLst/>
          </a:pr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2700000" scaled="1"/>
          </a:gradFill>
          <a:ln w="15875" cap="flat" cmpd="sng" algn="ctr">
            <a:gradFill flip="none" rotWithShape="1">
              <a:gsLst>
                <a:gs pos="53100">
                  <a:srgbClr val="F1F8FF">
                    <a:alpha val="19000"/>
                  </a:srgbClr>
                </a:gs>
                <a:gs pos="0">
                  <a:srgbClr val="FFFFFF"/>
                </a:gs>
                <a:gs pos="100000">
                  <a:srgbClr val="E4F2FF"/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330200" dist="114300" dir="2700000" algn="tl" rotWithShape="0">
              <a:srgbClr val="3B8BF1">
                <a:alpha val="2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B70F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854825" y="1463040"/>
            <a:ext cx="3505200" cy="32321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indent="0" algn="just">
              <a:lnSpc>
                <a:spcPct val="120000"/>
              </a:lnSpc>
              <a:buClrTx/>
              <a:buSzTx/>
              <a:buNone/>
            </a:pPr>
            <a:r>
              <a:rPr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目前舟山化工园区布局可概括为“一核五区”</a:t>
            </a:r>
            <a:r>
              <a:rPr lang="zh-CN"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，拓展区块规划面积20.39平方公里。</a:t>
            </a:r>
            <a:endParaRPr lang="zh-CN" sz="2000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just">
              <a:lnSpc>
                <a:spcPct val="120000"/>
              </a:lnSpc>
              <a:buClrTx/>
              <a:buSzTx/>
              <a:buNone/>
            </a:pPr>
            <a:r>
              <a:rPr lang="zh-CN"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围绕芳烃、乙烯、丙烯、C4等石化中下游加快布局，重点发展高端聚烯烃、工程塑料、特种橡胶、聚氨酯、电池隔膜材料等产品。</a:t>
            </a:r>
            <a:endParaRPr lang="zh-CN" sz="2000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1" y="2010410"/>
            <a:ext cx="4480551" cy="2138363"/>
          </a:xfrm>
          <a:prstGeom prst="rect">
            <a:avLst/>
          </a:prstGeom>
          <a:solidFill>
            <a:srgbClr val="1456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/>
            <a:endParaRPr kumimoji="1" lang="zh-CN" altLang="en-US" sz="100" strike="noStrike" noProof="1"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61695" y="2132330"/>
            <a:ext cx="2440305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6000" b="1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目</a:t>
            </a:r>
            <a:r>
              <a:rPr lang="en-US" altLang="zh-CN" sz="6000" b="1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6000" b="1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录</a:t>
            </a:r>
            <a:endParaRPr lang="zh-CN" altLang="en-US" sz="6000" b="1">
              <a:solidFill>
                <a:schemeClr val="bg1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Line 1089"/>
          <p:cNvSpPr>
            <a:spLocks noChangeShapeType="1"/>
          </p:cNvSpPr>
          <p:nvPr/>
        </p:nvSpPr>
        <p:spPr bwMode="auto">
          <a:xfrm>
            <a:off x="5351145" y="1969135"/>
            <a:ext cx="1679575" cy="0"/>
          </a:xfrm>
          <a:prstGeom prst="line">
            <a:avLst/>
          </a:prstGeom>
          <a:noFill/>
          <a:ln w="6350" cap="flat">
            <a:solidFill>
              <a:srgbClr val="B4B5B6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思源黑体 CN Light" panose="020B0300000000000000" charset="-122"/>
              <a:ea typeface="思源黑体 CN Light" panose="020B0300000000000000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589395" y="1075690"/>
            <a:ext cx="498475" cy="10153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z="6600" dirty="0">
                <a:solidFill>
                  <a:srgbClr val="1456A0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1</a:t>
            </a:r>
            <a:endParaRPr lang="en-US" altLang="zh-CN" sz="6600" dirty="0">
              <a:solidFill>
                <a:srgbClr val="1456A0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10" name="Line 1089"/>
          <p:cNvSpPr>
            <a:spLocks noChangeShapeType="1"/>
          </p:cNvSpPr>
          <p:nvPr/>
        </p:nvSpPr>
        <p:spPr bwMode="auto">
          <a:xfrm>
            <a:off x="5351145" y="3446780"/>
            <a:ext cx="1679575" cy="0"/>
          </a:xfrm>
          <a:prstGeom prst="line">
            <a:avLst/>
          </a:prstGeom>
          <a:noFill/>
          <a:ln w="6350" cap="flat">
            <a:solidFill>
              <a:srgbClr val="B4B5B6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思源黑体 CN Light" panose="020B0300000000000000" charset="-122"/>
              <a:ea typeface="思源黑体 CN Light" panose="020B03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6596380" y="2530475"/>
            <a:ext cx="419100" cy="10153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600" dirty="0">
                <a:solidFill>
                  <a:srgbClr val="1456A0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2</a:t>
            </a:r>
            <a:endParaRPr lang="en-US" altLang="zh-CN" sz="6600" dirty="0">
              <a:solidFill>
                <a:srgbClr val="1456A0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9" name="矩形 8"/>
          <p:cNvSpPr/>
          <p:nvPr>
            <p:custDataLst>
              <p:tags r:id="rId1"/>
            </p:custDataLst>
          </p:nvPr>
        </p:nvSpPr>
        <p:spPr bwMode="auto">
          <a:xfrm flipH="1">
            <a:off x="4982845" y="904240"/>
            <a:ext cx="7200" cy="4680000"/>
          </a:xfrm>
          <a:prstGeom prst="rect">
            <a:avLst/>
          </a:prstGeom>
          <a:noFill/>
          <a:ln w="6350" cap="flat">
            <a:solidFill>
              <a:srgbClr val="B4B5B6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rtlCol="0" anchor="t" anchorCtr="0" compatLnSpc="1">
            <a:noAutofit/>
          </a:bodyPr>
          <a:lstStyle/>
          <a:p>
            <a:pPr lvl="0" algn="l">
              <a:buClrTx/>
              <a:buSzTx/>
              <a:buFontTx/>
            </a:pPr>
            <a:endParaRPr lang="zh-CN" altLang="en-US">
              <a:latin typeface="思源黑体 CN Light" panose="020B0300000000000000" charset="-122"/>
              <a:ea typeface="思源黑体 CN Light" panose="020B0300000000000000" charset="-122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5305425" y="1624330"/>
            <a:ext cx="728345" cy="3321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altLang="zh-CN" sz="2400" dirty="0">
                <a:ln>
                  <a:noFill/>
                </a:ln>
                <a:solidFill>
                  <a:srgbClr val="1456A0"/>
                </a:solidFill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Part</a:t>
            </a:r>
            <a:r>
              <a:rPr lang="en-US" altLang="zh-CN" sz="2400" dirty="0">
                <a:ln>
                  <a:noFill/>
                </a:ln>
                <a:solidFill>
                  <a:srgbClr val="1456A0"/>
                </a:solidFill>
                <a:latin typeface="思源黑体 CN Light" panose="020B0300000000000000" charset="-122"/>
                <a:ea typeface="思源黑体 CN Light" panose="020B0300000000000000" charset="-122"/>
                <a:sym typeface="+mn-ea"/>
              </a:rPr>
              <a:t> </a:t>
            </a:r>
            <a:endParaRPr lang="en-US" altLang="zh-CN" sz="2400" dirty="0">
              <a:ln>
                <a:noFill/>
              </a:ln>
              <a:solidFill>
                <a:srgbClr val="1456A0"/>
              </a:solidFill>
              <a:latin typeface="思源黑体 CN Light" panose="020B0300000000000000" charset="-122"/>
              <a:ea typeface="思源黑体 CN Light" panose="020B0300000000000000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51145" y="2945130"/>
            <a:ext cx="728345" cy="3321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altLang="zh-CN" sz="2400" dirty="0">
                <a:ln>
                  <a:noFill/>
                </a:ln>
                <a:solidFill>
                  <a:srgbClr val="1456A0"/>
                </a:solidFill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Part</a:t>
            </a:r>
            <a:r>
              <a:rPr lang="en-US" altLang="zh-CN" sz="2400" dirty="0">
                <a:ln>
                  <a:noFill/>
                </a:ln>
                <a:solidFill>
                  <a:srgbClr val="1456A0"/>
                </a:solidFill>
                <a:latin typeface="思源黑体 CN Light" panose="020B0300000000000000" charset="-122"/>
                <a:ea typeface="思源黑体 CN Light" panose="020B0300000000000000" charset="-122"/>
                <a:sym typeface="+mn-ea"/>
              </a:rPr>
              <a:t> </a:t>
            </a:r>
            <a:endParaRPr lang="en-US" altLang="zh-CN" sz="2400" dirty="0">
              <a:ln>
                <a:noFill/>
              </a:ln>
              <a:solidFill>
                <a:srgbClr val="1456A0"/>
              </a:solidFill>
              <a:latin typeface="思源黑体 CN Light" panose="020B0300000000000000" charset="-122"/>
              <a:ea typeface="思源黑体 CN Light" panose="020B0300000000000000" charset="-122"/>
              <a:sym typeface="+mn-ea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7231380" y="1378585"/>
            <a:ext cx="3847465" cy="534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黑体" panose="02010609060101010101" charset="-122"/>
              </a:rPr>
              <a:t>舟山基本情况</a:t>
            </a:r>
            <a:endParaRPr lang="en-US" altLang="zh-CN" dirty="0">
              <a:solidFill>
                <a:srgbClr val="595959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  <a:sym typeface="黑体" panose="02010609060101010101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7246620" y="2771140"/>
            <a:ext cx="4686935" cy="534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2400" b="1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新区、自贸试验区推进情况</a:t>
            </a:r>
            <a:endParaRPr lang="zh-CN" altLang="en-US" sz="2400" b="1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45310" y="2858770"/>
            <a:ext cx="2418715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200" b="1" dirty="0">
                <a:solidFill>
                  <a:schemeClr val="bg1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anose="02020603050405020304" pitchFamily="18" charset="0"/>
                <a:cs typeface="Angsana New" panose="02020603050405020304" pitchFamily="18" charset="-34"/>
              </a:rPr>
              <a:t>CONTENTS</a:t>
            </a:r>
            <a:endParaRPr lang="en-US" altLang="zh-CN" sz="3200" b="1" dirty="0">
              <a:solidFill>
                <a:schemeClr val="bg1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latin typeface="Times New Roman" panose="02020603050405020304" pitchFamily="18" charset="0"/>
              <a:cs typeface="Angsana New" panose="02020603050405020304" pitchFamily="18" charset="-34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344795" y="4458335"/>
            <a:ext cx="728345" cy="33210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altLang="zh-CN" sz="2400" dirty="0">
                <a:ln>
                  <a:noFill/>
                </a:ln>
                <a:solidFill>
                  <a:srgbClr val="1456A0"/>
                </a:solidFill>
                <a:latin typeface="思源黑体 CN Heavy" panose="020B0A00000000000000" charset="-122"/>
                <a:ea typeface="思源黑体 CN Heavy" panose="020B0A00000000000000" charset="-122"/>
                <a:sym typeface="+mn-ea"/>
              </a:rPr>
              <a:t>Part</a:t>
            </a:r>
            <a:r>
              <a:rPr lang="en-US" altLang="zh-CN" sz="2400" dirty="0">
                <a:ln>
                  <a:noFill/>
                </a:ln>
                <a:solidFill>
                  <a:srgbClr val="1456A0"/>
                </a:solidFill>
                <a:latin typeface="思源黑体 CN Light" panose="020B0300000000000000" charset="-122"/>
                <a:ea typeface="思源黑体 CN Light" panose="020B0300000000000000" charset="-122"/>
                <a:sym typeface="+mn-ea"/>
              </a:rPr>
              <a:t> </a:t>
            </a:r>
            <a:endParaRPr lang="en-US" altLang="zh-CN" sz="2400" dirty="0">
              <a:ln>
                <a:noFill/>
              </a:ln>
              <a:solidFill>
                <a:srgbClr val="1456A0"/>
              </a:solidFill>
              <a:latin typeface="思源黑体 CN Light" panose="020B0300000000000000" charset="-122"/>
              <a:ea typeface="思源黑体 CN Light" panose="020B0300000000000000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580505" y="4100830"/>
            <a:ext cx="419100" cy="10153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altLang="zh-CN" sz="6600" dirty="0">
                <a:solidFill>
                  <a:srgbClr val="1456A0"/>
                </a:solidFill>
                <a:latin typeface="思源黑体 CN Bold" panose="020B0800000000000000" charset="-122"/>
                <a:ea typeface="思源黑体 CN Bold" panose="020B0800000000000000" charset="-122"/>
              </a:rPr>
              <a:t>3</a:t>
            </a:r>
            <a:endParaRPr lang="en-US" altLang="zh-CN" sz="6600" dirty="0">
              <a:solidFill>
                <a:srgbClr val="1456A0"/>
              </a:solidFill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7" name="Line 1089"/>
          <p:cNvSpPr>
            <a:spLocks noChangeShapeType="1"/>
          </p:cNvSpPr>
          <p:nvPr/>
        </p:nvSpPr>
        <p:spPr bwMode="auto">
          <a:xfrm>
            <a:off x="5363845" y="4979035"/>
            <a:ext cx="1679575" cy="0"/>
          </a:xfrm>
          <a:prstGeom prst="line">
            <a:avLst/>
          </a:prstGeom>
          <a:noFill/>
          <a:ln w="6350" cap="flat">
            <a:solidFill>
              <a:srgbClr val="B4B5B6"/>
            </a:solidFill>
            <a:prstDash val="solid"/>
            <a:miter lim="800000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思源黑体 CN Light" panose="020B0300000000000000" charset="-122"/>
              <a:ea typeface="思源黑体 CN Light" panose="020B0300000000000000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231380" y="4360545"/>
            <a:ext cx="5070475" cy="5340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舟山重点产业发展方向和发展平台</a:t>
            </a:r>
            <a:endParaRPr lang="zh-CN" altLang="en-US" sz="2400" b="1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0555" y="45114"/>
            <a:ext cx="11153140" cy="661848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能源资源农产品消费结算中心</a:t>
            </a:r>
            <a:endParaRPr lang="zh-CN" altLang="en-US" sz="2800" b="1" dirty="0">
              <a:solidFill>
                <a:srgbClr val="1456A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6705" y="406374"/>
            <a:ext cx="311785" cy="274320"/>
            <a:chOff x="1091" y="894"/>
            <a:chExt cx="491" cy="43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1050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1191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198880" y="5290528"/>
            <a:ext cx="1001649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围绕石油、天然气、铁矿石、煤炭、粮食、有色金属、高端蛋白七类大宗商品，吸引集聚一批行业头部企业，做大能源资源农产品贸易核心产业以及衍生服务业。</a:t>
            </a:r>
            <a:endParaRPr lang="zh-CN" altLang="en-US" sz="2000" b="1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038225"/>
            <a:ext cx="12193905" cy="38950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0555" y="57785"/>
            <a:ext cx="7481570" cy="662297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船舶与海工装备产业</a:t>
            </a:r>
            <a:endParaRPr lang="en-US" altLang="zh-CN" sz="2600" b="1" dirty="0">
              <a:solidFill>
                <a:srgbClr val="595959"/>
              </a:solidFill>
              <a:effectLst/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6705" y="406374"/>
            <a:ext cx="311785" cy="274320"/>
            <a:chOff x="1091" y="894"/>
            <a:chExt cx="491" cy="43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1050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1191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555750" y="5140325"/>
            <a:ext cx="9080500" cy="14268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2000" b="1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重点发展高端特种船舶、海工与非船装备、修理改装、船配制造、设计与工程服务等产业项目，打造世界一流船舶与海工装备产业集群。</a:t>
            </a:r>
            <a:endParaRPr lang="zh-CN" altLang="en-US" sz="2000" b="1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9" name="图片 8" descr="第4页-66"/>
          <p:cNvPicPr>
            <a:picLocks noChangeAspect="1"/>
          </p:cNvPicPr>
          <p:nvPr/>
        </p:nvPicPr>
        <p:blipFill>
          <a:blip r:embed="rId1"/>
          <a:srcRect t="21825" b="9538"/>
          <a:stretch>
            <a:fillRect/>
          </a:stretch>
        </p:blipFill>
        <p:spPr>
          <a:xfrm>
            <a:off x="0" y="951791"/>
            <a:ext cx="12192000" cy="41078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0555" y="57785"/>
            <a:ext cx="11339830" cy="662297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数字海洋产业</a:t>
            </a:r>
            <a:endParaRPr lang="en-US" altLang="zh-CN" sz="2600" b="1" dirty="0">
              <a:solidFill>
                <a:srgbClr val="595959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6705" y="406374"/>
            <a:ext cx="311785" cy="274320"/>
            <a:chOff x="1091" y="894"/>
            <a:chExt cx="491" cy="43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1050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1191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07124" y="5298538"/>
            <a:ext cx="1155065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重点发展数字海洋智能电子、数字海洋智能装备、数字海洋新服务三大重点产业，辐射支撑海洋能源、海工装备制造、海洋交通和物流、海洋渔业等N个关联产业发展。</a:t>
            </a:r>
            <a:endParaRPr lang="zh-CN" altLang="en-US" sz="2000" b="1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069330" y="1158875"/>
            <a:ext cx="6122035" cy="383222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85445" y="1190625"/>
            <a:ext cx="5697855" cy="3799840"/>
          </a:xfrm>
          <a:prstGeom prst="snip1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6EB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0555" y="57785"/>
            <a:ext cx="9991725" cy="661848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清洁能源及装备制造产业</a:t>
            </a:r>
            <a:endParaRPr lang="en-US" altLang="zh-CN" sz="2800" b="1" dirty="0">
              <a:solidFill>
                <a:srgbClr val="1456A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6705" y="406374"/>
            <a:ext cx="311785" cy="274320"/>
            <a:chOff x="1091" y="894"/>
            <a:chExt cx="491" cy="43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1050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1191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549400" y="4979670"/>
            <a:ext cx="9072880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重点引进光伏装备、储能装备、风光装备、LNG综合利用产业和氢能“制、储、运、加、用”一体化产业项目及核能、潮汐（流）能、生物燃料、CCUS技术应用相关项目。</a:t>
            </a:r>
            <a:endParaRPr lang="zh-CN" altLang="en-US" sz="2000" b="1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8" r="234"/>
          <a:stretch>
            <a:fillRect/>
          </a:stretch>
        </p:blipFill>
        <p:spPr>
          <a:xfrm>
            <a:off x="6143104" y="1350962"/>
            <a:ext cx="5744095" cy="3484813"/>
          </a:xfrm>
          <a:prstGeom prst="rect">
            <a:avLst/>
          </a:prstGeom>
        </p:spPr>
      </p:pic>
      <p:sp>
        <p:nvSpPr>
          <p:cNvPr id="14" name="object 14"/>
          <p:cNvSpPr/>
          <p:nvPr>
            <p:custDataLst>
              <p:tags r:id="rId2"/>
            </p:custDataLst>
          </p:nvPr>
        </p:nvSpPr>
        <p:spPr>
          <a:xfrm>
            <a:off x="307022" y="1350962"/>
            <a:ext cx="5771890" cy="3478530"/>
          </a:xfrm>
          <a:prstGeom prst="rect">
            <a:avLst/>
          </a:prstGeom>
          <a:blipFill>
            <a:blip r:embed="rId3"/>
            <a:srcRect/>
            <a:stretch>
              <a:fillRect l="-9717" r="-2"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0555" y="57785"/>
            <a:ext cx="7481570" cy="662297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“一条鱼”产业</a:t>
            </a:r>
            <a:endParaRPr lang="en-US" altLang="zh-CN" sz="2600" b="1" dirty="0">
              <a:solidFill>
                <a:srgbClr val="595959"/>
              </a:solidFill>
              <a:effectLst/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6705" y="406374"/>
            <a:ext cx="311785" cy="274320"/>
            <a:chOff x="1091" y="894"/>
            <a:chExt cx="491" cy="43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1050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1191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576939" y="4929848"/>
            <a:ext cx="9080777" cy="102504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2000" b="1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重点引进海水养殖、海洋捕捞、水产品精深加工、现代商贸、渔旅休闲、海洋生物医药及冷链物流、高端装备、高技术服务等相关项目。</a:t>
            </a:r>
            <a:endParaRPr lang="zh-CN" altLang="en-US" sz="2000" b="1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 descr="图片1"/>
          <p:cNvPicPr preferRelativeResize="0"/>
          <p:nvPr/>
        </p:nvPicPr>
        <p:blipFill>
          <a:blip r:embed="rId1"/>
          <a:stretch>
            <a:fillRect/>
          </a:stretch>
        </p:blipFill>
        <p:spPr>
          <a:xfrm>
            <a:off x="0" y="934085"/>
            <a:ext cx="12233275" cy="37820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0555" y="57785"/>
            <a:ext cx="9897110" cy="662297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海洋文旅产业</a:t>
            </a:r>
            <a:endParaRPr lang="en-US" altLang="zh-CN" sz="2600" b="1" dirty="0">
              <a:solidFill>
                <a:srgbClr val="595959"/>
              </a:solidFill>
              <a:effectLst/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6705" y="406374"/>
            <a:ext cx="311785" cy="274320"/>
            <a:chOff x="1091" y="894"/>
            <a:chExt cx="491" cy="43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1050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1191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2028307" y="5845702"/>
            <a:ext cx="8870257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000" b="1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推动音乐之城、赛事之城、影视之城“三城”建设，重点引进高品质度假、休闲运动、海洋观光、禅修康养、数字文旅等项目。</a:t>
            </a:r>
            <a:endParaRPr lang="zh-CN" altLang="en-US" sz="2000" b="1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 descr="C:/Users/anykc/Desktop/微信图片_20240302101706.jpg微信图片_20240302101706"/>
          <p:cNvPicPr>
            <a:picLocks noChangeAspect="1"/>
          </p:cNvPicPr>
          <p:nvPr/>
        </p:nvPicPr>
        <p:blipFill rotWithShape="1">
          <a:blip r:embed="rId1"/>
          <a:srcRect t="12826" b="12826"/>
          <a:stretch>
            <a:fillRect/>
          </a:stretch>
        </p:blipFill>
        <p:spPr>
          <a:xfrm>
            <a:off x="0" y="930394"/>
            <a:ext cx="12192000" cy="484411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0555" y="57785"/>
            <a:ext cx="8237855" cy="661848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港航物流和海事服务产业</a:t>
            </a:r>
            <a:endParaRPr lang="en-US" altLang="zh-CN" sz="2800" b="1" dirty="0">
              <a:solidFill>
                <a:srgbClr val="1456A0"/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6705" y="406374"/>
            <a:ext cx="311785" cy="274320"/>
            <a:chOff x="1091" y="894"/>
            <a:chExt cx="491" cy="43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1050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1191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1502040" y="5046299"/>
            <a:ext cx="9532904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重点引进港口服务、航运服务两大港航物流产业项目以及锚地供应、海员服务、船舶交易、船舶维修、航运金融五大海事服务产业项目。</a:t>
            </a:r>
            <a:endParaRPr lang="zh-CN" altLang="en-US" sz="2000" b="1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9" name="图片 8" descr="VCG41N837949522"/>
          <p:cNvPicPr>
            <a:picLocks noChangeAspect="1"/>
          </p:cNvPicPr>
          <p:nvPr/>
        </p:nvPicPr>
        <p:blipFill>
          <a:blip r:embed="rId1"/>
          <a:srcRect t="30095" b="6240"/>
          <a:stretch>
            <a:fillRect/>
          </a:stretch>
        </p:blipFill>
        <p:spPr>
          <a:xfrm>
            <a:off x="635" y="1094776"/>
            <a:ext cx="12192000" cy="37039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30555" y="57785"/>
            <a:ext cx="6967220" cy="661848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现代航空产业</a:t>
            </a:r>
            <a:endParaRPr lang="en-US" altLang="zh-CN" sz="2800" b="1" dirty="0">
              <a:solidFill>
                <a:srgbClr val="1456A0"/>
              </a:solidFill>
              <a:effectLst/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06705" y="406374"/>
            <a:ext cx="311785" cy="274320"/>
            <a:chOff x="1091" y="894"/>
            <a:chExt cx="491" cy="432"/>
          </a:xfrm>
        </p:grpSpPr>
        <p:sp>
          <p:nvSpPr>
            <p:cNvPr id="6" name="等腰三角形 5"/>
            <p:cNvSpPr/>
            <p:nvPr/>
          </p:nvSpPr>
          <p:spPr>
            <a:xfrm rot="5400000">
              <a:off x="1050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等腰三角形 16"/>
            <p:cNvSpPr/>
            <p:nvPr/>
          </p:nvSpPr>
          <p:spPr>
            <a:xfrm rot="5400000">
              <a:off x="1191" y="935"/>
              <a:ext cx="433" cy="350"/>
            </a:xfrm>
            <a:prstGeom prst="triangle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86381" y="5087880"/>
            <a:ext cx="1155065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重点发展大部件与系统集成、零部件制造等产业，附属与衍生制造、运营保障以及现代服务等产业，招引一批飞机制造维修、航空金融、通航运营、科研培训、保税物流等项目。</a:t>
            </a:r>
            <a:endParaRPr lang="zh-CN" altLang="en-US" sz="2000" b="1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3" name="图片 2" descr="C:/Users/anykc/Desktop/图片1.png图片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t="53" b="53"/>
          <a:stretch>
            <a:fillRect/>
          </a:stretch>
        </p:blipFill>
        <p:spPr>
          <a:xfrm>
            <a:off x="6151418" y="916541"/>
            <a:ext cx="6035040" cy="4088764"/>
          </a:xfrm>
          <a:prstGeom prst="rect">
            <a:avLst/>
          </a:prstGeom>
        </p:spPr>
      </p:pic>
      <p:pic>
        <p:nvPicPr>
          <p:cNvPr id="9" name="图片 8" descr="舟山航空产业园宣传册_18"/>
          <p:cNvPicPr>
            <a:picLocks noChangeAspect="1"/>
          </p:cNvPicPr>
          <p:nvPr/>
        </p:nvPicPr>
        <p:blipFill>
          <a:blip r:embed="rId3"/>
          <a:srcRect l="29791" t="27444" r="1400" b="12889"/>
          <a:stretch>
            <a:fillRect/>
          </a:stretch>
        </p:blipFill>
        <p:spPr>
          <a:xfrm>
            <a:off x="0" y="916540"/>
            <a:ext cx="6242050" cy="40887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E:\2018\3\招商局2018年ppt制作\舟山城市手册20177-1.jpg舟山城市手册20177-1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0" y="0"/>
            <a:ext cx="12212955" cy="7122160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 flipH="1">
            <a:off x="2671445" y="2987040"/>
            <a:ext cx="6870065" cy="927100"/>
          </a:xfrm>
          <a:prstGeom prst="roundRect">
            <a:avLst/>
          </a:prstGeom>
          <a:solidFill>
            <a:srgbClr val="E6EBF4"/>
          </a:solidFill>
          <a:ln>
            <a:noFill/>
          </a:ln>
          <a:effectLst>
            <a:outerShdw blurRad="1905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2720023" y="3189599"/>
            <a:ext cx="6871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1456A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八大高能级产业平台</a:t>
            </a:r>
            <a:endParaRPr lang="zh-CN" altLang="en-US" sz="2800" b="1" dirty="0">
              <a:solidFill>
                <a:srgbClr val="1456A0"/>
              </a:solidFill>
              <a:effectLst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 descr="E:\2018\3\招商局2018年ppt制作\111.jpg11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5750" y="356870"/>
            <a:ext cx="4526915" cy="1343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375920" y="1233170"/>
            <a:ext cx="3915410" cy="403098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indent="0" algn="just" fontAlgn="auto">
              <a:lnSpc>
                <a:spcPct val="200000"/>
              </a:lnSpc>
              <a:buNone/>
            </a:pPr>
            <a:r>
              <a:rPr lang="zh-CN" altLang="en-US" sz="2000" b="1" dirty="0" smtClean="0">
                <a:solidFill>
                  <a:srgbClr val="1456A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舟山大宗商品资源配置枢纽</a:t>
            </a:r>
            <a:endParaRPr lang="zh-CN" altLang="en-US" sz="2000" b="1" dirty="0" smtClean="0">
              <a:solidFill>
                <a:srgbClr val="1456A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just" fontAlgn="auto">
              <a:lnSpc>
                <a:spcPct val="200000"/>
              </a:lnSpc>
              <a:buNone/>
            </a:pPr>
            <a:r>
              <a:rPr lang="zh-CN" altLang="en-US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以自贸区提升战略为突破口，争取实施高水平制度型开放政策，推动大宗商品储运、加工、贸易交易全产业链发展，探索建设大规模商业储备体系，构建具有区域竞争力和国际影响力的大宗商品配置枢纽。</a:t>
            </a:r>
            <a:endParaRPr lang="zh-CN" altLang="en-US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66065" y="396849"/>
            <a:ext cx="274955" cy="222250"/>
          </a:xfrm>
          <a:prstGeom prst="triangle">
            <a:avLst/>
          </a:prstGeom>
          <a:solidFill>
            <a:srgbClr val="5B9BD5"/>
          </a:solidFill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356735" y="464820"/>
            <a:ext cx="7835900" cy="76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30555" y="57785"/>
            <a:ext cx="5257800" cy="737235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八大高能级产业平台</a:t>
            </a:r>
            <a:endParaRPr lang="zh-CN" altLang="en-US" sz="2800" b="1" dirty="0">
              <a:solidFill>
                <a:srgbClr val="1456A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2965" y="870585"/>
            <a:ext cx="6823075" cy="51174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E:\2018\3\招商局2018年ppt制作\舟山城市手册20177-1.jpg舟山城市手册20177-1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0" y="0"/>
            <a:ext cx="12212955" cy="7122160"/>
          </a:xfrm>
          <a:prstGeom prst="rect">
            <a:avLst/>
          </a:prstGeom>
        </p:spPr>
      </p:pic>
      <p:sp>
        <p:nvSpPr>
          <p:cNvPr id="9" name="圆角矩形 8"/>
          <p:cNvSpPr/>
          <p:nvPr/>
        </p:nvSpPr>
        <p:spPr>
          <a:xfrm flipH="1">
            <a:off x="2671445" y="3097530"/>
            <a:ext cx="6870065" cy="927100"/>
          </a:xfrm>
          <a:prstGeom prst="roundRect">
            <a:avLst/>
          </a:prstGeom>
          <a:solidFill>
            <a:srgbClr val="E6EBF4"/>
          </a:solidFill>
          <a:ln>
            <a:noFill/>
          </a:ln>
          <a:effectLst>
            <a:outerShdw blurRad="190500" dist="1270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2671128" y="3267069"/>
            <a:ext cx="68719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b="1" dirty="0">
                <a:solidFill>
                  <a:srgbClr val="1456A0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舟山基本情况</a:t>
            </a:r>
            <a:endParaRPr lang="en-US" altLang="zh-CN" b="1" dirty="0">
              <a:solidFill>
                <a:srgbClr val="595959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  <a:sym typeface="黑体" panose="02010609060101010101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4903470" y="614045"/>
            <a:ext cx="1650365" cy="2862580"/>
            <a:chOff x="8903" y="1660"/>
            <a:chExt cx="2599" cy="4508"/>
          </a:xfrm>
        </p:grpSpPr>
        <p:sp>
          <p:nvSpPr>
            <p:cNvPr id="3" name="文本框 2"/>
            <p:cNvSpPr txBox="1"/>
            <p:nvPr/>
          </p:nvSpPr>
          <p:spPr>
            <a:xfrm>
              <a:off x="9828" y="1660"/>
              <a:ext cx="1674" cy="45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8000" dirty="0">
                  <a:solidFill>
                    <a:srgbClr val="1456A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1</a:t>
              </a:r>
              <a:endParaRPr lang="en-US" altLang="zh-CN" sz="18000" dirty="0">
                <a:solidFill>
                  <a:srgbClr val="1456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8903" y="4491"/>
              <a:ext cx="1331" cy="82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rgbClr val="1456A0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Impact" panose="020B0806030902050204" pitchFamily="34" charset="0"/>
                </a:rPr>
                <a:t>Part </a:t>
              </a:r>
              <a:endParaRPr lang="en-US" altLang="zh-CN" sz="2800" dirty="0">
                <a:solidFill>
                  <a:srgbClr val="1456A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Impact" panose="020B0806030902050204" pitchFamily="34" charset="0"/>
              </a:endParaRPr>
            </a:p>
          </p:txBody>
        </p:sp>
      </p:grpSp>
      <p:pic>
        <p:nvPicPr>
          <p:cNvPr id="12" name="图片 11" descr="E:\2018\3\招商局2018年ppt制作\111.jpg11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85750" y="356870"/>
            <a:ext cx="4526915" cy="1343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375920" y="1374775"/>
            <a:ext cx="3263265" cy="29845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indent="0" algn="just" fontAlgn="auto">
              <a:lnSpc>
                <a:spcPct val="200000"/>
              </a:lnSpc>
              <a:buNone/>
            </a:pPr>
            <a:r>
              <a:rPr lang="zh-CN" altLang="en-US" sz="2000" b="1" dirty="0" smtClean="0">
                <a:solidFill>
                  <a:srgbClr val="1456A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鱼山绿色石化和战略新材料产业基地</a:t>
            </a:r>
            <a:endParaRPr lang="zh-CN" altLang="en-US" sz="2000" b="1" dirty="0" smtClean="0">
              <a:solidFill>
                <a:srgbClr val="1456A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just" fontAlgn="auto">
              <a:lnSpc>
                <a:spcPct val="200000"/>
              </a:lnSpc>
              <a:buNone/>
            </a:pPr>
            <a:r>
              <a:rPr lang="zh-CN" altLang="en-US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打造世界一流石化新材料产业高地、世界级大型综合现代化石化产业集聚区。</a:t>
            </a:r>
            <a:endParaRPr lang="zh-CN" altLang="en-US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66065" y="396849"/>
            <a:ext cx="274955" cy="222250"/>
          </a:xfrm>
          <a:prstGeom prst="triangle">
            <a:avLst/>
          </a:prstGeom>
          <a:solidFill>
            <a:srgbClr val="5B9BD5"/>
          </a:solidFill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356735" y="464820"/>
            <a:ext cx="7835900" cy="76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30555" y="57785"/>
            <a:ext cx="5257800" cy="737235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八大高能级产业平台</a:t>
            </a:r>
            <a:endParaRPr lang="zh-CN" altLang="en-US" sz="2800" b="1" dirty="0">
              <a:solidFill>
                <a:srgbClr val="1456A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9210" y="1176655"/>
            <a:ext cx="7817485" cy="43980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375920" y="1753235"/>
            <a:ext cx="3915410" cy="2368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indent="0" algn="just" fontAlgn="auto">
              <a:lnSpc>
                <a:spcPct val="200000"/>
              </a:lnSpc>
              <a:buNone/>
            </a:pPr>
            <a:r>
              <a:rPr lang="zh-CN" altLang="en-US" sz="2000" b="1" dirty="0" smtClean="0">
                <a:solidFill>
                  <a:srgbClr val="1456A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金塘国际领先新材料产业岛</a:t>
            </a:r>
            <a:endParaRPr lang="zh-CN" altLang="en-US" sz="2000" b="1" dirty="0" smtClean="0">
              <a:solidFill>
                <a:srgbClr val="1456A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just" fontAlgn="auto">
              <a:lnSpc>
                <a:spcPct val="200000"/>
              </a:lnSpc>
              <a:buNone/>
            </a:pPr>
            <a:r>
              <a:rPr lang="zh-CN" altLang="en-US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构建以化工新材料产业为主，功能布局合理、产业关联紧密、资源利用集约、产城高效融合的现代化产业平台。</a:t>
            </a:r>
            <a:endParaRPr lang="zh-CN" altLang="en-US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66065" y="396849"/>
            <a:ext cx="274955" cy="222250"/>
          </a:xfrm>
          <a:prstGeom prst="triangle">
            <a:avLst/>
          </a:prstGeom>
          <a:solidFill>
            <a:srgbClr val="5B9BD5"/>
          </a:solidFill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356735" y="464820"/>
            <a:ext cx="7835900" cy="76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30555" y="57785"/>
            <a:ext cx="5257800" cy="737235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八大高能级产业平台</a:t>
            </a:r>
            <a:endParaRPr lang="zh-CN" altLang="en-US" sz="2800" b="1" dirty="0">
              <a:solidFill>
                <a:srgbClr val="1456A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 descr="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8510" y="1532890"/>
            <a:ext cx="7372985" cy="3790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630555" y="1728470"/>
            <a:ext cx="3395980" cy="298450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indent="0" algn="just" fontAlgn="auto">
              <a:lnSpc>
                <a:spcPct val="200000"/>
              </a:lnSpc>
              <a:buNone/>
            </a:pPr>
            <a:r>
              <a:rPr lang="zh-CN" altLang="en-US" sz="2000" b="1" dirty="0" smtClean="0">
                <a:solidFill>
                  <a:srgbClr val="1456A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六横清洁能源和化工新材料产业平台</a:t>
            </a:r>
            <a:endParaRPr lang="zh-CN" altLang="en-US" sz="2000" b="1" dirty="0" smtClean="0">
              <a:solidFill>
                <a:srgbClr val="1456A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just" fontAlgn="auto">
              <a:lnSpc>
                <a:spcPct val="200000"/>
              </a:lnSpc>
              <a:buNone/>
            </a:pPr>
            <a:r>
              <a:rPr lang="zh-CN" altLang="en-US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打造化工新材料高端发展引领基地、新技术研发产业联动创新基地、新能源规模化发展先行基地。</a:t>
            </a:r>
            <a:endParaRPr lang="zh-CN" altLang="en-US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66065" y="396849"/>
            <a:ext cx="274955" cy="222250"/>
          </a:xfrm>
          <a:prstGeom prst="triangle">
            <a:avLst/>
          </a:prstGeom>
          <a:solidFill>
            <a:srgbClr val="5B9BD5"/>
          </a:solidFill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356735" y="464820"/>
            <a:ext cx="7835900" cy="76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30555" y="57785"/>
            <a:ext cx="5257800" cy="737235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八大高能级产业平台</a:t>
            </a:r>
            <a:endParaRPr lang="zh-CN" altLang="en-US" sz="2800" b="1" dirty="0">
              <a:solidFill>
                <a:srgbClr val="1456A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 descr="4"/>
          <p:cNvPicPr>
            <a:picLocks noChangeAspect="1"/>
          </p:cNvPicPr>
          <p:nvPr/>
        </p:nvPicPr>
        <p:blipFill>
          <a:blip r:embed="rId2"/>
          <a:srcRect b="10495"/>
          <a:stretch>
            <a:fillRect/>
          </a:stretch>
        </p:blipFill>
        <p:spPr>
          <a:xfrm>
            <a:off x="4255770" y="1154430"/>
            <a:ext cx="7616190" cy="49079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375920" y="1856740"/>
            <a:ext cx="3915410" cy="236855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indent="0" algn="just" fontAlgn="auto">
              <a:lnSpc>
                <a:spcPct val="200000"/>
              </a:lnSpc>
              <a:buNone/>
            </a:pPr>
            <a:r>
              <a:rPr lang="zh-CN" altLang="en-US" sz="2000" b="1" dirty="0" smtClean="0">
                <a:solidFill>
                  <a:srgbClr val="1456A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海上可再生能源发展平台</a:t>
            </a:r>
            <a:endParaRPr lang="zh-CN" altLang="en-US" sz="2000" b="1" dirty="0" smtClean="0">
              <a:solidFill>
                <a:srgbClr val="1456A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just" fontAlgn="auto">
              <a:lnSpc>
                <a:spcPct val="200000"/>
              </a:lnSpc>
              <a:buNone/>
            </a:pPr>
            <a:r>
              <a:rPr lang="zh-CN" altLang="en-US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范围覆盖舟山全域，以资源开发带动先进制造，谋划打造海上清洁能源生产、转换和供应基地。</a:t>
            </a:r>
            <a:endParaRPr lang="zh-CN" altLang="en-US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66065" y="396849"/>
            <a:ext cx="274955" cy="222250"/>
          </a:xfrm>
          <a:prstGeom prst="triangle">
            <a:avLst/>
          </a:prstGeom>
          <a:solidFill>
            <a:srgbClr val="5B9BD5"/>
          </a:solidFill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356735" y="464820"/>
            <a:ext cx="7835900" cy="76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30555" y="57785"/>
            <a:ext cx="5257800" cy="737235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八大高能级产业平台</a:t>
            </a:r>
            <a:endParaRPr lang="zh-CN" altLang="en-US" sz="2800" b="1" dirty="0">
              <a:solidFill>
                <a:srgbClr val="1456A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" name="图片 4" descr="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4070" y="1082675"/>
            <a:ext cx="7040245" cy="46932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375920" y="1535430"/>
            <a:ext cx="3915410" cy="29229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indent="0" algn="just" fontAlgn="auto">
              <a:lnSpc>
                <a:spcPct val="200000"/>
              </a:lnSpc>
              <a:buNone/>
            </a:pPr>
            <a:r>
              <a:rPr lang="zh-CN" altLang="en-US" sz="2000" b="1" dirty="0" smtClean="0">
                <a:solidFill>
                  <a:srgbClr val="1456A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高新区产业平台</a:t>
            </a:r>
            <a:endParaRPr lang="zh-CN" altLang="en-US" sz="2000" b="1" dirty="0" smtClean="0">
              <a:solidFill>
                <a:srgbClr val="1456A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just" fontAlgn="auto">
              <a:lnSpc>
                <a:spcPct val="200000"/>
              </a:lnSpc>
              <a:buNone/>
            </a:pPr>
            <a:r>
              <a:rPr lang="zh-CN" altLang="en-US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围绕智能光伏、先进信息材料、光电、装备制造等四大领域，以数字化、规模化、智能化发展为主线，打造光伏产业和新材料产业集群新高地。</a:t>
            </a:r>
            <a:endParaRPr lang="zh-CN" altLang="en-US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66065" y="396849"/>
            <a:ext cx="274955" cy="222250"/>
          </a:xfrm>
          <a:prstGeom prst="triangle">
            <a:avLst/>
          </a:prstGeom>
          <a:solidFill>
            <a:srgbClr val="5B9BD5"/>
          </a:solidFill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356735" y="464820"/>
            <a:ext cx="7835900" cy="76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30555" y="57785"/>
            <a:ext cx="5257800" cy="737235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八大高能级产业平台</a:t>
            </a:r>
            <a:endParaRPr lang="zh-CN" altLang="en-US" sz="2800" b="1" dirty="0">
              <a:solidFill>
                <a:srgbClr val="1456A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7" name="图片 6" descr="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9470" y="1244600"/>
            <a:ext cx="7026275" cy="43688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rcRect l="8450" r="4011"/>
          <a:stretch>
            <a:fillRect/>
          </a:stretch>
        </p:blipFill>
        <p:spPr>
          <a:xfrm>
            <a:off x="4688205" y="1292225"/>
            <a:ext cx="6835140" cy="4386580"/>
          </a:xfrm>
          <a:prstGeom prst="rect">
            <a:avLst/>
          </a:prstGeom>
        </p:spPr>
      </p:pic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375920" y="1508760"/>
            <a:ext cx="3915410" cy="292290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p>
            <a:pPr indent="0" algn="just" fontAlgn="auto">
              <a:lnSpc>
                <a:spcPct val="200000"/>
              </a:lnSpc>
              <a:buNone/>
            </a:pPr>
            <a:r>
              <a:rPr lang="zh-CN" altLang="en-US" sz="2000" b="1" dirty="0" smtClean="0">
                <a:solidFill>
                  <a:srgbClr val="1456A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小干金融商贸海事服务功能岛</a:t>
            </a:r>
            <a:endParaRPr lang="zh-CN" altLang="en-US" sz="2000" b="1" dirty="0" smtClean="0">
              <a:solidFill>
                <a:srgbClr val="1456A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indent="0" algn="just" fontAlgn="auto">
              <a:lnSpc>
                <a:spcPct val="200000"/>
              </a:lnSpc>
              <a:buNone/>
            </a:pPr>
            <a:r>
              <a:rPr lang="zh-CN" altLang="en-US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按照“一岛一功能”顶层设计，聚焦航运物流、船舶技术、金融商贸等产业，以“一区一园一平台”为总体布局，打造国际海事服务基地。</a:t>
            </a:r>
            <a:endParaRPr lang="zh-CN" altLang="en-US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66065" y="396849"/>
            <a:ext cx="274955" cy="222250"/>
          </a:xfrm>
          <a:prstGeom prst="triangle">
            <a:avLst/>
          </a:prstGeom>
          <a:solidFill>
            <a:srgbClr val="5B9BD5"/>
          </a:solidFill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356735" y="464820"/>
            <a:ext cx="7835900" cy="76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630555" y="57785"/>
            <a:ext cx="5257800" cy="737235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八大高能级产业平台</a:t>
            </a:r>
            <a:endParaRPr lang="zh-CN" altLang="en-US" sz="2800" b="1" dirty="0">
              <a:solidFill>
                <a:srgbClr val="1456A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内容占位符 10"/>
          <p:cNvPicPr>
            <a:picLocks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5093970" y="1252220"/>
            <a:ext cx="6567805" cy="491807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14985" y="1607820"/>
            <a:ext cx="4316730" cy="3815715"/>
          </a:xfrm>
        </p:spPr>
        <p:txBody>
          <a:bodyPr>
            <a:normAutofit/>
          </a:bodyPr>
          <a:p>
            <a:pPr algn="just" fontAlgn="auto">
              <a:lnSpc>
                <a:spcPct val="190000"/>
              </a:lnSpc>
              <a:buClrTx/>
              <a:buSzTx/>
              <a:buFont typeface="Arial" panose="020B0604020202020204" pitchFamily="34" charset="0"/>
            </a:pPr>
            <a:r>
              <a:rPr lang="zh-CN" altLang="en-US" sz="178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由甬东和勾山两个片区组成。甬东片区重点建设东海实验室，引进大院大所，围绕智能设备、智能电子、新基建等，引进一批产业创新中心和载体。勾山片区重点打造文创街区+产业园区的创新创业城区。</a:t>
            </a:r>
            <a:endParaRPr lang="zh-CN" altLang="en-US" sz="1780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7" name="等腰三角形 16"/>
          <p:cNvSpPr/>
          <p:nvPr/>
        </p:nvSpPr>
        <p:spPr>
          <a:xfrm rot="5400000">
            <a:off x="266065" y="396849"/>
            <a:ext cx="274955" cy="222250"/>
          </a:xfrm>
          <a:prstGeom prst="triangle">
            <a:avLst/>
          </a:prstGeom>
          <a:solidFill>
            <a:srgbClr val="5B9BD5"/>
          </a:solidFill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56735" y="464820"/>
            <a:ext cx="7835900" cy="76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30555" y="57785"/>
            <a:ext cx="5257800" cy="737235"/>
          </a:xfrm>
          <a:prstGeom prst="rect">
            <a:avLst/>
          </a:prstGeom>
          <a:noFill/>
        </p:spPr>
        <p:txBody>
          <a:bodyPr vert="horz" wrap="square" rtlCol="0" anchor="t">
            <a:spAutoFit/>
          </a:bodyPr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ea"/>
              </a:rPr>
              <a:t>八大高能级产业平台</a:t>
            </a:r>
            <a:endParaRPr lang="zh-CN" altLang="en-US" sz="2800" b="1" dirty="0">
              <a:solidFill>
                <a:srgbClr val="1456A0"/>
              </a:solidFill>
              <a:latin typeface="Arial" panose="020B0604020202020204" pitchFamily="34" charset="0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514985" y="1809750"/>
            <a:ext cx="4064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 dirty="0" smtClean="0">
                <a:solidFill>
                  <a:srgbClr val="1456A0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甬东勾山海洋科技创新港</a:t>
            </a:r>
            <a:endParaRPr lang="zh-CN" altLang="en-US" sz="2000" b="1" dirty="0" smtClean="0">
              <a:solidFill>
                <a:srgbClr val="1456A0"/>
              </a:solidFill>
              <a:uFillTx/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444"/>
          <p:cNvSpPr/>
          <p:nvPr/>
        </p:nvSpPr>
        <p:spPr>
          <a:xfrm rot="10800000">
            <a:off x="1441851" y="3043804"/>
            <a:ext cx="3033138" cy="3429290"/>
          </a:xfrm>
          <a:custGeom>
            <a:avLst/>
            <a:gdLst>
              <a:gd name="connsiteX0" fmla="*/ 903566 w 1915132"/>
              <a:gd name="connsiteY0" fmla="*/ 2163526 h 2177999"/>
              <a:gd name="connsiteX1" fmla="*/ 54000 w 1915132"/>
              <a:gd name="connsiteY1" fmla="*/ 1673029 h 2177999"/>
              <a:gd name="connsiteX2" fmla="*/ 0 w 1915132"/>
              <a:gd name="connsiteY2" fmla="*/ 1579498 h 2177999"/>
              <a:gd name="connsiteX3" fmla="*/ 0 w 1915132"/>
              <a:gd name="connsiteY3" fmla="*/ 598503 h 2177999"/>
              <a:gd name="connsiteX4" fmla="*/ 54000 w 1915132"/>
              <a:gd name="connsiteY4" fmla="*/ 504972 h 2177999"/>
              <a:gd name="connsiteX5" fmla="*/ 903566 w 1915132"/>
              <a:gd name="connsiteY5" fmla="*/ 14475 h 2177999"/>
              <a:gd name="connsiteX6" fmla="*/ 1011566 w 1915132"/>
              <a:gd name="connsiteY6" fmla="*/ 14475 h 2177999"/>
              <a:gd name="connsiteX7" fmla="*/ 1861132 w 1915132"/>
              <a:gd name="connsiteY7" fmla="*/ 504972 h 2177999"/>
              <a:gd name="connsiteX8" fmla="*/ 1915132 w 1915132"/>
              <a:gd name="connsiteY8" fmla="*/ 598503 h 2177999"/>
              <a:gd name="connsiteX9" fmla="*/ 1915132 w 1915132"/>
              <a:gd name="connsiteY9" fmla="*/ 1579498 h 2177999"/>
              <a:gd name="connsiteX10" fmla="*/ 1861132 w 1915132"/>
              <a:gd name="connsiteY10" fmla="*/ 1673029 h 2177999"/>
              <a:gd name="connsiteX11" fmla="*/ 1011566 w 1915132"/>
              <a:gd name="connsiteY11" fmla="*/ 2163526 h 2177999"/>
              <a:gd name="connsiteX12" fmla="*/ 903566 w 1915132"/>
              <a:gd name="connsiteY12" fmla="*/ 2163526 h 217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15132" h="2177999">
                <a:moveTo>
                  <a:pt x="903566" y="2163526"/>
                </a:moveTo>
                <a:lnTo>
                  <a:pt x="54000" y="1673029"/>
                </a:lnTo>
                <a:cubicBezTo>
                  <a:pt x="20574" y="1653730"/>
                  <a:pt x="0" y="1618095"/>
                  <a:pt x="0" y="1579498"/>
                </a:cubicBezTo>
                <a:lnTo>
                  <a:pt x="0" y="598503"/>
                </a:lnTo>
                <a:cubicBezTo>
                  <a:pt x="0" y="559906"/>
                  <a:pt x="20574" y="524271"/>
                  <a:pt x="54000" y="504972"/>
                </a:cubicBezTo>
                <a:lnTo>
                  <a:pt x="903566" y="14475"/>
                </a:lnTo>
                <a:cubicBezTo>
                  <a:pt x="936992" y="-4824"/>
                  <a:pt x="978140" y="-4824"/>
                  <a:pt x="1011566" y="14475"/>
                </a:cubicBezTo>
                <a:lnTo>
                  <a:pt x="1861132" y="504972"/>
                </a:lnTo>
                <a:cubicBezTo>
                  <a:pt x="1894558" y="524271"/>
                  <a:pt x="1915132" y="559906"/>
                  <a:pt x="1915132" y="598503"/>
                </a:cubicBezTo>
                <a:lnTo>
                  <a:pt x="1915132" y="1579498"/>
                </a:lnTo>
                <a:cubicBezTo>
                  <a:pt x="1915132" y="1618095"/>
                  <a:pt x="1894558" y="1653730"/>
                  <a:pt x="1861132" y="1673029"/>
                </a:cubicBezTo>
                <a:lnTo>
                  <a:pt x="1011566" y="2163526"/>
                </a:lnTo>
                <a:cubicBezTo>
                  <a:pt x="978140" y="2182824"/>
                  <a:pt x="936992" y="2182824"/>
                  <a:pt x="903566" y="2163526"/>
                </a:cubicBezTo>
              </a:path>
            </a:pathLst>
          </a:cu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89000">
                <a:schemeClr val="accent1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innerShdw blurRad="495300">
              <a:sysClr val="window" lastClr="FFFFFF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n-cs"/>
            </a:endParaRPr>
          </a:p>
        </p:txBody>
      </p:sp>
      <p:sp>
        <p:nvSpPr>
          <p:cNvPr id="24" name="矩形: 圆角 15"/>
          <p:cNvSpPr/>
          <p:nvPr/>
        </p:nvSpPr>
        <p:spPr>
          <a:xfrm>
            <a:off x="2269375" y="1216949"/>
            <a:ext cx="8138159" cy="1504140"/>
          </a:xfrm>
          <a:prstGeom prst="roundRect">
            <a:avLst/>
          </a:prstGeom>
          <a:gradFill>
            <a:gsLst>
              <a:gs pos="0">
                <a:schemeClr val="accent1">
                  <a:lumMod val="20000"/>
                  <a:lumOff val="80000"/>
                </a:schemeClr>
              </a:gs>
              <a:gs pos="100000">
                <a:schemeClr val="accent2">
                  <a:lumMod val="20000"/>
                  <a:lumOff val="80000"/>
                  <a:alpha val="15000"/>
                </a:schemeClr>
              </a:gs>
            </a:gsLst>
            <a:lin ang="2700000" scaled="1"/>
          </a:gradFill>
          <a:ln w="15875" cap="flat" cmpd="sng" algn="ctr">
            <a:gradFill flip="none" rotWithShape="1">
              <a:gsLst>
                <a:gs pos="53100">
                  <a:srgbClr val="F1F8FF">
                    <a:alpha val="19000"/>
                  </a:srgbClr>
                </a:gs>
                <a:gs pos="0">
                  <a:srgbClr val="FFFFFF"/>
                </a:gs>
                <a:gs pos="100000">
                  <a:srgbClr val="E4F2FF"/>
                </a:gs>
              </a:gsLst>
              <a:lin ang="2700000" scaled="1"/>
              <a:tileRect/>
            </a:gradFill>
            <a:prstDash val="solid"/>
            <a:miter lim="800000"/>
          </a:ln>
          <a:effectLst>
            <a:outerShdw blurRad="330200" dist="114300" dir="2700000" algn="tl" rotWithShape="0">
              <a:srgbClr val="3B8BF1">
                <a:alpha val="25000"/>
              </a:srgbClr>
            </a:outerShdw>
          </a:effectLst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0B70F1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  <a:sym typeface="+mn-lt"/>
            </a:endParaRPr>
          </a:p>
        </p:txBody>
      </p:sp>
      <p:sp>
        <p:nvSpPr>
          <p:cNvPr id="30" name="矩形: 单圆角 18"/>
          <p:cNvSpPr/>
          <p:nvPr/>
        </p:nvSpPr>
        <p:spPr>
          <a:xfrm flipV="1">
            <a:off x="1679170" y="961176"/>
            <a:ext cx="2252749" cy="566737"/>
          </a:xfrm>
          <a:prstGeom prst="round1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84200" dist="228600" dir="5400000" sx="95000" sy="95000" algn="t" rotWithShape="0">
              <a:srgbClr val="014098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33" name="文本框 21"/>
          <p:cNvSpPr txBox="1"/>
          <p:nvPr/>
        </p:nvSpPr>
        <p:spPr>
          <a:xfrm>
            <a:off x="1742225" y="961424"/>
            <a:ext cx="2111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基金支持</a:t>
            </a:r>
            <a:endParaRPr lang="zh-CN" altLang="en-US" sz="28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文本框 25"/>
          <p:cNvSpPr txBox="1"/>
          <p:nvPr/>
        </p:nvSpPr>
        <p:spPr>
          <a:xfrm>
            <a:off x="3493166" y="1648024"/>
            <a:ext cx="6178212" cy="82994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000" dirty="0">
                <a:solidFill>
                  <a:srgbClr val="1557AE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CN Bold" panose="020B0800000000000000" charset="-122"/>
              </a:rPr>
              <a:t>八十亿绿色石化与新材料产业基金、十亿级转型升级基金等，为支持相关产业发展提供支持。</a:t>
            </a:r>
            <a:endParaRPr kumimoji="0" lang="en-US" altLang="zh-CN" sz="2000" b="0" i="0" u="none" strike="noStrike" kern="0" cap="none" spc="0" normalizeH="0" baseline="0" noProof="0" dirty="0">
              <a:ln>
                <a:noFill/>
              </a:ln>
              <a:solidFill>
                <a:srgbClr val="1557A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思源黑体 CN Bold" panose="020B0800000000000000" charset="-122"/>
            </a:endParaRPr>
          </a:p>
        </p:txBody>
      </p:sp>
      <p:sp>
        <p:nvSpPr>
          <p:cNvPr id="39" name="Freeform 444"/>
          <p:cNvSpPr/>
          <p:nvPr/>
        </p:nvSpPr>
        <p:spPr>
          <a:xfrm>
            <a:off x="7740694" y="3044452"/>
            <a:ext cx="3221536" cy="3469347"/>
          </a:xfrm>
          <a:custGeom>
            <a:avLst/>
            <a:gdLst>
              <a:gd name="connsiteX0" fmla="*/ 903566 w 1915132"/>
              <a:gd name="connsiteY0" fmla="*/ 2163526 h 2177999"/>
              <a:gd name="connsiteX1" fmla="*/ 54000 w 1915132"/>
              <a:gd name="connsiteY1" fmla="*/ 1673029 h 2177999"/>
              <a:gd name="connsiteX2" fmla="*/ 0 w 1915132"/>
              <a:gd name="connsiteY2" fmla="*/ 1579498 h 2177999"/>
              <a:gd name="connsiteX3" fmla="*/ 0 w 1915132"/>
              <a:gd name="connsiteY3" fmla="*/ 598503 h 2177999"/>
              <a:gd name="connsiteX4" fmla="*/ 54000 w 1915132"/>
              <a:gd name="connsiteY4" fmla="*/ 504972 h 2177999"/>
              <a:gd name="connsiteX5" fmla="*/ 903566 w 1915132"/>
              <a:gd name="connsiteY5" fmla="*/ 14475 h 2177999"/>
              <a:gd name="connsiteX6" fmla="*/ 1011566 w 1915132"/>
              <a:gd name="connsiteY6" fmla="*/ 14475 h 2177999"/>
              <a:gd name="connsiteX7" fmla="*/ 1861132 w 1915132"/>
              <a:gd name="connsiteY7" fmla="*/ 504972 h 2177999"/>
              <a:gd name="connsiteX8" fmla="*/ 1915132 w 1915132"/>
              <a:gd name="connsiteY8" fmla="*/ 598503 h 2177999"/>
              <a:gd name="connsiteX9" fmla="*/ 1915132 w 1915132"/>
              <a:gd name="connsiteY9" fmla="*/ 1579498 h 2177999"/>
              <a:gd name="connsiteX10" fmla="*/ 1861132 w 1915132"/>
              <a:gd name="connsiteY10" fmla="*/ 1673029 h 2177999"/>
              <a:gd name="connsiteX11" fmla="*/ 1011566 w 1915132"/>
              <a:gd name="connsiteY11" fmla="*/ 2163526 h 2177999"/>
              <a:gd name="connsiteX12" fmla="*/ 903566 w 1915132"/>
              <a:gd name="connsiteY12" fmla="*/ 2163526 h 217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15132" h="2177999">
                <a:moveTo>
                  <a:pt x="903566" y="2163526"/>
                </a:moveTo>
                <a:lnTo>
                  <a:pt x="54000" y="1673029"/>
                </a:lnTo>
                <a:cubicBezTo>
                  <a:pt x="20574" y="1653730"/>
                  <a:pt x="0" y="1618095"/>
                  <a:pt x="0" y="1579498"/>
                </a:cubicBezTo>
                <a:lnTo>
                  <a:pt x="0" y="598503"/>
                </a:lnTo>
                <a:cubicBezTo>
                  <a:pt x="0" y="559906"/>
                  <a:pt x="20574" y="524271"/>
                  <a:pt x="54000" y="504972"/>
                </a:cubicBezTo>
                <a:lnTo>
                  <a:pt x="903566" y="14475"/>
                </a:lnTo>
                <a:cubicBezTo>
                  <a:pt x="936992" y="-4824"/>
                  <a:pt x="978140" y="-4824"/>
                  <a:pt x="1011566" y="14475"/>
                </a:cubicBezTo>
                <a:lnTo>
                  <a:pt x="1861132" y="504972"/>
                </a:lnTo>
                <a:cubicBezTo>
                  <a:pt x="1894558" y="524271"/>
                  <a:pt x="1915132" y="559906"/>
                  <a:pt x="1915132" y="598503"/>
                </a:cubicBezTo>
                <a:lnTo>
                  <a:pt x="1915132" y="1579498"/>
                </a:lnTo>
                <a:cubicBezTo>
                  <a:pt x="1915132" y="1618095"/>
                  <a:pt x="1894558" y="1653730"/>
                  <a:pt x="1861132" y="1673029"/>
                </a:cubicBezTo>
                <a:lnTo>
                  <a:pt x="1011566" y="2163526"/>
                </a:lnTo>
                <a:cubicBezTo>
                  <a:pt x="978140" y="2182824"/>
                  <a:pt x="936992" y="2182824"/>
                  <a:pt x="903566" y="2163526"/>
                </a:cubicBezTo>
              </a:path>
            </a:pathLst>
          </a:cu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89000">
                <a:schemeClr val="accent1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innerShdw blurRad="495300">
              <a:sysClr val="window" lastClr="FFFFFF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n-cs"/>
            </a:endParaRPr>
          </a:p>
        </p:txBody>
      </p:sp>
      <p:sp>
        <p:nvSpPr>
          <p:cNvPr id="41" name="Freeform 444"/>
          <p:cNvSpPr/>
          <p:nvPr/>
        </p:nvSpPr>
        <p:spPr>
          <a:xfrm>
            <a:off x="9843810" y="2056259"/>
            <a:ext cx="1090874" cy="1267194"/>
          </a:xfrm>
          <a:custGeom>
            <a:avLst/>
            <a:gdLst>
              <a:gd name="connsiteX0" fmla="*/ 903566 w 1915132"/>
              <a:gd name="connsiteY0" fmla="*/ 2163526 h 2177999"/>
              <a:gd name="connsiteX1" fmla="*/ 54000 w 1915132"/>
              <a:gd name="connsiteY1" fmla="*/ 1673029 h 2177999"/>
              <a:gd name="connsiteX2" fmla="*/ 0 w 1915132"/>
              <a:gd name="connsiteY2" fmla="*/ 1579498 h 2177999"/>
              <a:gd name="connsiteX3" fmla="*/ 0 w 1915132"/>
              <a:gd name="connsiteY3" fmla="*/ 598503 h 2177999"/>
              <a:gd name="connsiteX4" fmla="*/ 54000 w 1915132"/>
              <a:gd name="connsiteY4" fmla="*/ 504972 h 2177999"/>
              <a:gd name="connsiteX5" fmla="*/ 903566 w 1915132"/>
              <a:gd name="connsiteY5" fmla="*/ 14475 h 2177999"/>
              <a:gd name="connsiteX6" fmla="*/ 1011566 w 1915132"/>
              <a:gd name="connsiteY6" fmla="*/ 14475 h 2177999"/>
              <a:gd name="connsiteX7" fmla="*/ 1861132 w 1915132"/>
              <a:gd name="connsiteY7" fmla="*/ 504972 h 2177999"/>
              <a:gd name="connsiteX8" fmla="*/ 1915132 w 1915132"/>
              <a:gd name="connsiteY8" fmla="*/ 598503 h 2177999"/>
              <a:gd name="connsiteX9" fmla="*/ 1915132 w 1915132"/>
              <a:gd name="connsiteY9" fmla="*/ 1579498 h 2177999"/>
              <a:gd name="connsiteX10" fmla="*/ 1861132 w 1915132"/>
              <a:gd name="connsiteY10" fmla="*/ 1673029 h 2177999"/>
              <a:gd name="connsiteX11" fmla="*/ 1011566 w 1915132"/>
              <a:gd name="connsiteY11" fmla="*/ 2163526 h 2177999"/>
              <a:gd name="connsiteX12" fmla="*/ 903566 w 1915132"/>
              <a:gd name="connsiteY12" fmla="*/ 2163526 h 217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15132" h="2177999">
                <a:moveTo>
                  <a:pt x="903566" y="2163526"/>
                </a:moveTo>
                <a:lnTo>
                  <a:pt x="54000" y="1673029"/>
                </a:lnTo>
                <a:cubicBezTo>
                  <a:pt x="20574" y="1653730"/>
                  <a:pt x="0" y="1618095"/>
                  <a:pt x="0" y="1579498"/>
                </a:cubicBezTo>
                <a:lnTo>
                  <a:pt x="0" y="598503"/>
                </a:lnTo>
                <a:cubicBezTo>
                  <a:pt x="0" y="559906"/>
                  <a:pt x="20574" y="524271"/>
                  <a:pt x="54000" y="504972"/>
                </a:cubicBezTo>
                <a:lnTo>
                  <a:pt x="903566" y="14475"/>
                </a:lnTo>
                <a:cubicBezTo>
                  <a:pt x="936992" y="-4824"/>
                  <a:pt x="978140" y="-4824"/>
                  <a:pt x="1011566" y="14475"/>
                </a:cubicBezTo>
                <a:lnTo>
                  <a:pt x="1861132" y="504972"/>
                </a:lnTo>
                <a:cubicBezTo>
                  <a:pt x="1894558" y="524271"/>
                  <a:pt x="1915132" y="559906"/>
                  <a:pt x="1915132" y="598503"/>
                </a:cubicBezTo>
                <a:lnTo>
                  <a:pt x="1915132" y="1579498"/>
                </a:lnTo>
                <a:cubicBezTo>
                  <a:pt x="1915132" y="1618095"/>
                  <a:pt x="1894558" y="1653730"/>
                  <a:pt x="1861132" y="1673029"/>
                </a:cubicBezTo>
                <a:lnTo>
                  <a:pt x="1011566" y="2163526"/>
                </a:lnTo>
                <a:cubicBezTo>
                  <a:pt x="978140" y="2182824"/>
                  <a:pt x="936992" y="2182824"/>
                  <a:pt x="903566" y="2163526"/>
                </a:cubicBezTo>
              </a:path>
            </a:pathLst>
          </a:custGeom>
          <a:gradFill flip="none" rotWithShape="1">
            <a:gsLst>
              <a:gs pos="0">
                <a:schemeClr val="accent2">
                  <a:alpha val="15000"/>
                </a:schemeClr>
              </a:gs>
              <a:gs pos="89000">
                <a:schemeClr val="accent1">
                  <a:alpha val="15000"/>
                </a:schemeClr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innerShdw blurRad="495300">
              <a:sysClr val="window" lastClr="FFFFFF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n-cs"/>
            </a:endParaRPr>
          </a:p>
        </p:txBody>
      </p:sp>
      <p:sp>
        <p:nvSpPr>
          <p:cNvPr id="42" name="Freeform 444"/>
          <p:cNvSpPr/>
          <p:nvPr/>
        </p:nvSpPr>
        <p:spPr>
          <a:xfrm>
            <a:off x="11397726" y="4459557"/>
            <a:ext cx="576000" cy="669100"/>
          </a:xfrm>
          <a:custGeom>
            <a:avLst/>
            <a:gdLst>
              <a:gd name="connsiteX0" fmla="*/ 903566 w 1915132"/>
              <a:gd name="connsiteY0" fmla="*/ 2163526 h 2177999"/>
              <a:gd name="connsiteX1" fmla="*/ 54000 w 1915132"/>
              <a:gd name="connsiteY1" fmla="*/ 1673029 h 2177999"/>
              <a:gd name="connsiteX2" fmla="*/ 0 w 1915132"/>
              <a:gd name="connsiteY2" fmla="*/ 1579498 h 2177999"/>
              <a:gd name="connsiteX3" fmla="*/ 0 w 1915132"/>
              <a:gd name="connsiteY3" fmla="*/ 598503 h 2177999"/>
              <a:gd name="connsiteX4" fmla="*/ 54000 w 1915132"/>
              <a:gd name="connsiteY4" fmla="*/ 504972 h 2177999"/>
              <a:gd name="connsiteX5" fmla="*/ 903566 w 1915132"/>
              <a:gd name="connsiteY5" fmla="*/ 14475 h 2177999"/>
              <a:gd name="connsiteX6" fmla="*/ 1011566 w 1915132"/>
              <a:gd name="connsiteY6" fmla="*/ 14475 h 2177999"/>
              <a:gd name="connsiteX7" fmla="*/ 1861132 w 1915132"/>
              <a:gd name="connsiteY7" fmla="*/ 504972 h 2177999"/>
              <a:gd name="connsiteX8" fmla="*/ 1915132 w 1915132"/>
              <a:gd name="connsiteY8" fmla="*/ 598503 h 2177999"/>
              <a:gd name="connsiteX9" fmla="*/ 1915132 w 1915132"/>
              <a:gd name="connsiteY9" fmla="*/ 1579498 h 2177999"/>
              <a:gd name="connsiteX10" fmla="*/ 1861132 w 1915132"/>
              <a:gd name="connsiteY10" fmla="*/ 1673029 h 2177999"/>
              <a:gd name="connsiteX11" fmla="*/ 1011566 w 1915132"/>
              <a:gd name="connsiteY11" fmla="*/ 2163526 h 2177999"/>
              <a:gd name="connsiteX12" fmla="*/ 903566 w 1915132"/>
              <a:gd name="connsiteY12" fmla="*/ 2163526 h 217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15132" h="2177999">
                <a:moveTo>
                  <a:pt x="903566" y="2163526"/>
                </a:moveTo>
                <a:lnTo>
                  <a:pt x="54000" y="1673029"/>
                </a:lnTo>
                <a:cubicBezTo>
                  <a:pt x="20574" y="1653730"/>
                  <a:pt x="0" y="1618095"/>
                  <a:pt x="0" y="1579498"/>
                </a:cubicBezTo>
                <a:lnTo>
                  <a:pt x="0" y="598503"/>
                </a:lnTo>
                <a:cubicBezTo>
                  <a:pt x="0" y="559906"/>
                  <a:pt x="20574" y="524271"/>
                  <a:pt x="54000" y="504972"/>
                </a:cubicBezTo>
                <a:lnTo>
                  <a:pt x="903566" y="14475"/>
                </a:lnTo>
                <a:cubicBezTo>
                  <a:pt x="936992" y="-4824"/>
                  <a:pt x="978140" y="-4824"/>
                  <a:pt x="1011566" y="14475"/>
                </a:cubicBezTo>
                <a:lnTo>
                  <a:pt x="1861132" y="504972"/>
                </a:lnTo>
                <a:cubicBezTo>
                  <a:pt x="1894558" y="524271"/>
                  <a:pt x="1915132" y="559906"/>
                  <a:pt x="1915132" y="598503"/>
                </a:cubicBezTo>
                <a:lnTo>
                  <a:pt x="1915132" y="1579498"/>
                </a:lnTo>
                <a:cubicBezTo>
                  <a:pt x="1915132" y="1618095"/>
                  <a:pt x="1894558" y="1653730"/>
                  <a:pt x="1861132" y="1673029"/>
                </a:cubicBezTo>
                <a:lnTo>
                  <a:pt x="1011566" y="2163526"/>
                </a:lnTo>
                <a:cubicBezTo>
                  <a:pt x="978140" y="2182824"/>
                  <a:pt x="936992" y="2182824"/>
                  <a:pt x="903566" y="2163526"/>
                </a:cubicBezTo>
              </a:path>
            </a:pathLst>
          </a:custGeom>
          <a:gradFill flip="none" rotWithShape="1">
            <a:gsLst>
              <a:gs pos="0">
                <a:schemeClr val="accent2">
                  <a:alpha val="15000"/>
                </a:schemeClr>
              </a:gs>
              <a:gs pos="89000">
                <a:schemeClr val="accent1">
                  <a:alpha val="15000"/>
                </a:schemeClr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innerShdw blurRad="495300">
              <a:sysClr val="window" lastClr="FFFFFF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n-cs"/>
            </a:endParaRPr>
          </a:p>
        </p:txBody>
      </p:sp>
      <p:sp>
        <p:nvSpPr>
          <p:cNvPr id="43" name="Freeform 444"/>
          <p:cNvSpPr/>
          <p:nvPr/>
        </p:nvSpPr>
        <p:spPr>
          <a:xfrm>
            <a:off x="9025543" y="5559876"/>
            <a:ext cx="576000" cy="669100"/>
          </a:xfrm>
          <a:custGeom>
            <a:avLst/>
            <a:gdLst>
              <a:gd name="connsiteX0" fmla="*/ 903566 w 1915132"/>
              <a:gd name="connsiteY0" fmla="*/ 2163526 h 2177999"/>
              <a:gd name="connsiteX1" fmla="*/ 54000 w 1915132"/>
              <a:gd name="connsiteY1" fmla="*/ 1673029 h 2177999"/>
              <a:gd name="connsiteX2" fmla="*/ 0 w 1915132"/>
              <a:gd name="connsiteY2" fmla="*/ 1579498 h 2177999"/>
              <a:gd name="connsiteX3" fmla="*/ 0 w 1915132"/>
              <a:gd name="connsiteY3" fmla="*/ 598503 h 2177999"/>
              <a:gd name="connsiteX4" fmla="*/ 54000 w 1915132"/>
              <a:gd name="connsiteY4" fmla="*/ 504972 h 2177999"/>
              <a:gd name="connsiteX5" fmla="*/ 903566 w 1915132"/>
              <a:gd name="connsiteY5" fmla="*/ 14475 h 2177999"/>
              <a:gd name="connsiteX6" fmla="*/ 1011566 w 1915132"/>
              <a:gd name="connsiteY6" fmla="*/ 14475 h 2177999"/>
              <a:gd name="connsiteX7" fmla="*/ 1861132 w 1915132"/>
              <a:gd name="connsiteY7" fmla="*/ 504972 h 2177999"/>
              <a:gd name="connsiteX8" fmla="*/ 1915132 w 1915132"/>
              <a:gd name="connsiteY8" fmla="*/ 598503 h 2177999"/>
              <a:gd name="connsiteX9" fmla="*/ 1915132 w 1915132"/>
              <a:gd name="connsiteY9" fmla="*/ 1579498 h 2177999"/>
              <a:gd name="connsiteX10" fmla="*/ 1861132 w 1915132"/>
              <a:gd name="connsiteY10" fmla="*/ 1673029 h 2177999"/>
              <a:gd name="connsiteX11" fmla="*/ 1011566 w 1915132"/>
              <a:gd name="connsiteY11" fmla="*/ 2163526 h 2177999"/>
              <a:gd name="connsiteX12" fmla="*/ 903566 w 1915132"/>
              <a:gd name="connsiteY12" fmla="*/ 2163526 h 217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15132" h="2177999">
                <a:moveTo>
                  <a:pt x="903566" y="2163526"/>
                </a:moveTo>
                <a:lnTo>
                  <a:pt x="54000" y="1673029"/>
                </a:lnTo>
                <a:cubicBezTo>
                  <a:pt x="20574" y="1653730"/>
                  <a:pt x="0" y="1618095"/>
                  <a:pt x="0" y="1579498"/>
                </a:cubicBezTo>
                <a:lnTo>
                  <a:pt x="0" y="598503"/>
                </a:lnTo>
                <a:cubicBezTo>
                  <a:pt x="0" y="559906"/>
                  <a:pt x="20574" y="524271"/>
                  <a:pt x="54000" y="504972"/>
                </a:cubicBezTo>
                <a:lnTo>
                  <a:pt x="903566" y="14475"/>
                </a:lnTo>
                <a:cubicBezTo>
                  <a:pt x="936992" y="-4824"/>
                  <a:pt x="978140" y="-4824"/>
                  <a:pt x="1011566" y="14475"/>
                </a:cubicBezTo>
                <a:lnTo>
                  <a:pt x="1861132" y="504972"/>
                </a:lnTo>
                <a:cubicBezTo>
                  <a:pt x="1894558" y="524271"/>
                  <a:pt x="1915132" y="559906"/>
                  <a:pt x="1915132" y="598503"/>
                </a:cubicBezTo>
                <a:lnTo>
                  <a:pt x="1915132" y="1579498"/>
                </a:lnTo>
                <a:cubicBezTo>
                  <a:pt x="1915132" y="1618095"/>
                  <a:pt x="1894558" y="1653730"/>
                  <a:pt x="1861132" y="1673029"/>
                </a:cubicBezTo>
                <a:lnTo>
                  <a:pt x="1011566" y="2163526"/>
                </a:lnTo>
                <a:cubicBezTo>
                  <a:pt x="978140" y="2182824"/>
                  <a:pt x="936992" y="2182824"/>
                  <a:pt x="903566" y="2163526"/>
                </a:cubicBezTo>
              </a:path>
            </a:pathLst>
          </a:custGeom>
          <a:gradFill flip="none" rotWithShape="1">
            <a:gsLst>
              <a:gs pos="0">
                <a:schemeClr val="accent2">
                  <a:alpha val="15000"/>
                </a:schemeClr>
              </a:gs>
              <a:gs pos="89000">
                <a:schemeClr val="accent1">
                  <a:alpha val="15000"/>
                </a:schemeClr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innerShdw blurRad="495300">
              <a:sysClr val="window" lastClr="FFFFFF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n-cs"/>
            </a:endParaRPr>
          </a:p>
        </p:txBody>
      </p:sp>
      <p:sp>
        <p:nvSpPr>
          <p:cNvPr id="44" name="Freeform 444"/>
          <p:cNvSpPr/>
          <p:nvPr/>
        </p:nvSpPr>
        <p:spPr>
          <a:xfrm>
            <a:off x="4455020" y="3444551"/>
            <a:ext cx="576000" cy="669100"/>
          </a:xfrm>
          <a:custGeom>
            <a:avLst/>
            <a:gdLst>
              <a:gd name="connsiteX0" fmla="*/ 903566 w 1915132"/>
              <a:gd name="connsiteY0" fmla="*/ 2163526 h 2177999"/>
              <a:gd name="connsiteX1" fmla="*/ 54000 w 1915132"/>
              <a:gd name="connsiteY1" fmla="*/ 1673029 h 2177999"/>
              <a:gd name="connsiteX2" fmla="*/ 0 w 1915132"/>
              <a:gd name="connsiteY2" fmla="*/ 1579498 h 2177999"/>
              <a:gd name="connsiteX3" fmla="*/ 0 w 1915132"/>
              <a:gd name="connsiteY3" fmla="*/ 598503 h 2177999"/>
              <a:gd name="connsiteX4" fmla="*/ 54000 w 1915132"/>
              <a:gd name="connsiteY4" fmla="*/ 504972 h 2177999"/>
              <a:gd name="connsiteX5" fmla="*/ 903566 w 1915132"/>
              <a:gd name="connsiteY5" fmla="*/ 14475 h 2177999"/>
              <a:gd name="connsiteX6" fmla="*/ 1011566 w 1915132"/>
              <a:gd name="connsiteY6" fmla="*/ 14475 h 2177999"/>
              <a:gd name="connsiteX7" fmla="*/ 1861132 w 1915132"/>
              <a:gd name="connsiteY7" fmla="*/ 504972 h 2177999"/>
              <a:gd name="connsiteX8" fmla="*/ 1915132 w 1915132"/>
              <a:gd name="connsiteY8" fmla="*/ 598503 h 2177999"/>
              <a:gd name="connsiteX9" fmla="*/ 1915132 w 1915132"/>
              <a:gd name="connsiteY9" fmla="*/ 1579498 h 2177999"/>
              <a:gd name="connsiteX10" fmla="*/ 1861132 w 1915132"/>
              <a:gd name="connsiteY10" fmla="*/ 1673029 h 2177999"/>
              <a:gd name="connsiteX11" fmla="*/ 1011566 w 1915132"/>
              <a:gd name="connsiteY11" fmla="*/ 2163526 h 2177999"/>
              <a:gd name="connsiteX12" fmla="*/ 903566 w 1915132"/>
              <a:gd name="connsiteY12" fmla="*/ 2163526 h 217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15132" h="2177999">
                <a:moveTo>
                  <a:pt x="903566" y="2163526"/>
                </a:moveTo>
                <a:lnTo>
                  <a:pt x="54000" y="1673029"/>
                </a:lnTo>
                <a:cubicBezTo>
                  <a:pt x="20574" y="1653730"/>
                  <a:pt x="0" y="1618095"/>
                  <a:pt x="0" y="1579498"/>
                </a:cubicBezTo>
                <a:lnTo>
                  <a:pt x="0" y="598503"/>
                </a:lnTo>
                <a:cubicBezTo>
                  <a:pt x="0" y="559906"/>
                  <a:pt x="20574" y="524271"/>
                  <a:pt x="54000" y="504972"/>
                </a:cubicBezTo>
                <a:lnTo>
                  <a:pt x="903566" y="14475"/>
                </a:lnTo>
                <a:cubicBezTo>
                  <a:pt x="936992" y="-4824"/>
                  <a:pt x="978140" y="-4824"/>
                  <a:pt x="1011566" y="14475"/>
                </a:cubicBezTo>
                <a:lnTo>
                  <a:pt x="1861132" y="504972"/>
                </a:lnTo>
                <a:cubicBezTo>
                  <a:pt x="1894558" y="524271"/>
                  <a:pt x="1915132" y="559906"/>
                  <a:pt x="1915132" y="598503"/>
                </a:cubicBezTo>
                <a:lnTo>
                  <a:pt x="1915132" y="1579498"/>
                </a:lnTo>
                <a:cubicBezTo>
                  <a:pt x="1915132" y="1618095"/>
                  <a:pt x="1894558" y="1653730"/>
                  <a:pt x="1861132" y="1673029"/>
                </a:cubicBezTo>
                <a:lnTo>
                  <a:pt x="1011566" y="2163526"/>
                </a:lnTo>
                <a:cubicBezTo>
                  <a:pt x="978140" y="2182824"/>
                  <a:pt x="936992" y="2182824"/>
                  <a:pt x="903566" y="2163526"/>
                </a:cubicBezTo>
              </a:path>
            </a:pathLst>
          </a:custGeom>
          <a:gradFill flip="none" rotWithShape="1">
            <a:gsLst>
              <a:gs pos="0">
                <a:schemeClr val="accent2">
                  <a:alpha val="15000"/>
                </a:schemeClr>
              </a:gs>
              <a:gs pos="89000">
                <a:schemeClr val="accent1">
                  <a:alpha val="15000"/>
                </a:schemeClr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innerShdw blurRad="495300">
              <a:sysClr val="window" lastClr="FFFFFF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n-cs"/>
            </a:endParaRPr>
          </a:p>
        </p:txBody>
      </p:sp>
      <p:sp>
        <p:nvSpPr>
          <p:cNvPr id="45" name="Freeform 444"/>
          <p:cNvSpPr/>
          <p:nvPr/>
        </p:nvSpPr>
        <p:spPr>
          <a:xfrm>
            <a:off x="7790571" y="3168072"/>
            <a:ext cx="3122339" cy="3252070"/>
          </a:xfrm>
          <a:custGeom>
            <a:avLst/>
            <a:gdLst>
              <a:gd name="connsiteX0" fmla="*/ 903566 w 1915132"/>
              <a:gd name="connsiteY0" fmla="*/ 2163526 h 2177999"/>
              <a:gd name="connsiteX1" fmla="*/ 54000 w 1915132"/>
              <a:gd name="connsiteY1" fmla="*/ 1673029 h 2177999"/>
              <a:gd name="connsiteX2" fmla="*/ 0 w 1915132"/>
              <a:gd name="connsiteY2" fmla="*/ 1579498 h 2177999"/>
              <a:gd name="connsiteX3" fmla="*/ 0 w 1915132"/>
              <a:gd name="connsiteY3" fmla="*/ 598503 h 2177999"/>
              <a:gd name="connsiteX4" fmla="*/ 54000 w 1915132"/>
              <a:gd name="connsiteY4" fmla="*/ 504972 h 2177999"/>
              <a:gd name="connsiteX5" fmla="*/ 903566 w 1915132"/>
              <a:gd name="connsiteY5" fmla="*/ 14475 h 2177999"/>
              <a:gd name="connsiteX6" fmla="*/ 1011566 w 1915132"/>
              <a:gd name="connsiteY6" fmla="*/ 14475 h 2177999"/>
              <a:gd name="connsiteX7" fmla="*/ 1861132 w 1915132"/>
              <a:gd name="connsiteY7" fmla="*/ 504972 h 2177999"/>
              <a:gd name="connsiteX8" fmla="*/ 1915132 w 1915132"/>
              <a:gd name="connsiteY8" fmla="*/ 598503 h 2177999"/>
              <a:gd name="connsiteX9" fmla="*/ 1915132 w 1915132"/>
              <a:gd name="connsiteY9" fmla="*/ 1579498 h 2177999"/>
              <a:gd name="connsiteX10" fmla="*/ 1861132 w 1915132"/>
              <a:gd name="connsiteY10" fmla="*/ 1673029 h 2177999"/>
              <a:gd name="connsiteX11" fmla="*/ 1011566 w 1915132"/>
              <a:gd name="connsiteY11" fmla="*/ 2163526 h 2177999"/>
              <a:gd name="connsiteX12" fmla="*/ 903566 w 1915132"/>
              <a:gd name="connsiteY12" fmla="*/ 2163526 h 217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15132" h="2177999">
                <a:moveTo>
                  <a:pt x="903566" y="2163526"/>
                </a:moveTo>
                <a:lnTo>
                  <a:pt x="54000" y="1673029"/>
                </a:lnTo>
                <a:cubicBezTo>
                  <a:pt x="20574" y="1653730"/>
                  <a:pt x="0" y="1618095"/>
                  <a:pt x="0" y="1579498"/>
                </a:cubicBezTo>
                <a:lnTo>
                  <a:pt x="0" y="598503"/>
                </a:lnTo>
                <a:cubicBezTo>
                  <a:pt x="0" y="559906"/>
                  <a:pt x="20574" y="524271"/>
                  <a:pt x="54000" y="504972"/>
                </a:cubicBezTo>
                <a:lnTo>
                  <a:pt x="903566" y="14475"/>
                </a:lnTo>
                <a:cubicBezTo>
                  <a:pt x="936992" y="-4824"/>
                  <a:pt x="978140" y="-4824"/>
                  <a:pt x="1011566" y="14475"/>
                </a:cubicBezTo>
                <a:lnTo>
                  <a:pt x="1861132" y="504972"/>
                </a:lnTo>
                <a:cubicBezTo>
                  <a:pt x="1894558" y="524271"/>
                  <a:pt x="1915132" y="559906"/>
                  <a:pt x="1915132" y="598503"/>
                </a:cubicBezTo>
                <a:lnTo>
                  <a:pt x="1915132" y="1579498"/>
                </a:lnTo>
                <a:cubicBezTo>
                  <a:pt x="1915132" y="1618095"/>
                  <a:pt x="1894558" y="1653730"/>
                  <a:pt x="1861132" y="1673029"/>
                </a:cubicBezTo>
                <a:lnTo>
                  <a:pt x="1011566" y="2163526"/>
                </a:lnTo>
                <a:cubicBezTo>
                  <a:pt x="978140" y="2182824"/>
                  <a:pt x="936992" y="2182824"/>
                  <a:pt x="903566" y="2163526"/>
                </a:cubicBezTo>
              </a:path>
            </a:pathLst>
          </a:custGeom>
          <a:blipFill>
            <a:blip r:embed="rId1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innerShdw blurRad="495300">
              <a:sysClr val="window" lastClr="FFFFFF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n-cs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9809286" y="2726049"/>
            <a:ext cx="170696" cy="170696"/>
          </a:xfrm>
          <a:prstGeom prst="ellipse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思源黑体 CN Bold" panose="020B0800000000000000" charset="-122"/>
              <a:ea typeface="思源黑体 CN Bold" panose="020B0800000000000000" charset="-122"/>
            </a:endParaRPr>
          </a:p>
        </p:txBody>
      </p:sp>
      <p:sp>
        <p:nvSpPr>
          <p:cNvPr id="40" name="Freeform 444"/>
          <p:cNvSpPr/>
          <p:nvPr/>
        </p:nvSpPr>
        <p:spPr>
          <a:xfrm>
            <a:off x="1506451" y="3143853"/>
            <a:ext cx="2978795" cy="3329242"/>
          </a:xfrm>
          <a:custGeom>
            <a:avLst/>
            <a:gdLst>
              <a:gd name="connsiteX0" fmla="*/ 903566 w 1915132"/>
              <a:gd name="connsiteY0" fmla="*/ 2163526 h 2177999"/>
              <a:gd name="connsiteX1" fmla="*/ 54000 w 1915132"/>
              <a:gd name="connsiteY1" fmla="*/ 1673029 h 2177999"/>
              <a:gd name="connsiteX2" fmla="*/ 0 w 1915132"/>
              <a:gd name="connsiteY2" fmla="*/ 1579498 h 2177999"/>
              <a:gd name="connsiteX3" fmla="*/ 0 w 1915132"/>
              <a:gd name="connsiteY3" fmla="*/ 598503 h 2177999"/>
              <a:gd name="connsiteX4" fmla="*/ 54000 w 1915132"/>
              <a:gd name="connsiteY4" fmla="*/ 504972 h 2177999"/>
              <a:gd name="connsiteX5" fmla="*/ 903566 w 1915132"/>
              <a:gd name="connsiteY5" fmla="*/ 14475 h 2177999"/>
              <a:gd name="connsiteX6" fmla="*/ 1011566 w 1915132"/>
              <a:gd name="connsiteY6" fmla="*/ 14475 h 2177999"/>
              <a:gd name="connsiteX7" fmla="*/ 1861132 w 1915132"/>
              <a:gd name="connsiteY7" fmla="*/ 504972 h 2177999"/>
              <a:gd name="connsiteX8" fmla="*/ 1915132 w 1915132"/>
              <a:gd name="connsiteY8" fmla="*/ 598503 h 2177999"/>
              <a:gd name="connsiteX9" fmla="*/ 1915132 w 1915132"/>
              <a:gd name="connsiteY9" fmla="*/ 1579498 h 2177999"/>
              <a:gd name="connsiteX10" fmla="*/ 1861132 w 1915132"/>
              <a:gd name="connsiteY10" fmla="*/ 1673029 h 2177999"/>
              <a:gd name="connsiteX11" fmla="*/ 1011566 w 1915132"/>
              <a:gd name="connsiteY11" fmla="*/ 2163526 h 2177999"/>
              <a:gd name="connsiteX12" fmla="*/ 903566 w 1915132"/>
              <a:gd name="connsiteY12" fmla="*/ 2163526 h 217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15132" h="2177999">
                <a:moveTo>
                  <a:pt x="903566" y="2163526"/>
                </a:moveTo>
                <a:lnTo>
                  <a:pt x="54000" y="1673029"/>
                </a:lnTo>
                <a:cubicBezTo>
                  <a:pt x="20574" y="1653730"/>
                  <a:pt x="0" y="1618095"/>
                  <a:pt x="0" y="1579498"/>
                </a:cubicBezTo>
                <a:lnTo>
                  <a:pt x="0" y="598503"/>
                </a:lnTo>
                <a:cubicBezTo>
                  <a:pt x="0" y="559906"/>
                  <a:pt x="20574" y="524271"/>
                  <a:pt x="54000" y="504972"/>
                </a:cubicBezTo>
                <a:lnTo>
                  <a:pt x="903566" y="14475"/>
                </a:lnTo>
                <a:cubicBezTo>
                  <a:pt x="936992" y="-4824"/>
                  <a:pt x="978140" y="-4824"/>
                  <a:pt x="1011566" y="14475"/>
                </a:cubicBezTo>
                <a:lnTo>
                  <a:pt x="1861132" y="504972"/>
                </a:lnTo>
                <a:cubicBezTo>
                  <a:pt x="1894558" y="524271"/>
                  <a:pt x="1915132" y="559906"/>
                  <a:pt x="1915132" y="598503"/>
                </a:cubicBezTo>
                <a:lnTo>
                  <a:pt x="1915132" y="1579498"/>
                </a:lnTo>
                <a:cubicBezTo>
                  <a:pt x="1915132" y="1618095"/>
                  <a:pt x="1894558" y="1653730"/>
                  <a:pt x="1861132" y="1673029"/>
                </a:cubicBezTo>
                <a:lnTo>
                  <a:pt x="1011566" y="2163526"/>
                </a:lnTo>
                <a:cubicBezTo>
                  <a:pt x="978140" y="2182824"/>
                  <a:pt x="936992" y="2182824"/>
                  <a:pt x="903566" y="2163526"/>
                </a:cubicBezTo>
              </a:path>
            </a:pathLst>
          </a:custGeom>
          <a:blipFill>
            <a:blip r:embed="rId2"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>
            <a:innerShdw blurRad="495300">
              <a:sysClr val="window" lastClr="FFFFFF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n-cs"/>
            </a:endParaRPr>
          </a:p>
        </p:txBody>
      </p:sp>
      <p:sp>
        <p:nvSpPr>
          <p:cNvPr id="19" name="Freeform 444"/>
          <p:cNvSpPr/>
          <p:nvPr/>
        </p:nvSpPr>
        <p:spPr>
          <a:xfrm>
            <a:off x="660167" y="4459557"/>
            <a:ext cx="576000" cy="669100"/>
          </a:xfrm>
          <a:custGeom>
            <a:avLst/>
            <a:gdLst>
              <a:gd name="connsiteX0" fmla="*/ 903566 w 1915132"/>
              <a:gd name="connsiteY0" fmla="*/ 2163526 h 2177999"/>
              <a:gd name="connsiteX1" fmla="*/ 54000 w 1915132"/>
              <a:gd name="connsiteY1" fmla="*/ 1673029 h 2177999"/>
              <a:gd name="connsiteX2" fmla="*/ 0 w 1915132"/>
              <a:gd name="connsiteY2" fmla="*/ 1579498 h 2177999"/>
              <a:gd name="connsiteX3" fmla="*/ 0 w 1915132"/>
              <a:gd name="connsiteY3" fmla="*/ 598503 h 2177999"/>
              <a:gd name="connsiteX4" fmla="*/ 54000 w 1915132"/>
              <a:gd name="connsiteY4" fmla="*/ 504972 h 2177999"/>
              <a:gd name="connsiteX5" fmla="*/ 903566 w 1915132"/>
              <a:gd name="connsiteY5" fmla="*/ 14475 h 2177999"/>
              <a:gd name="connsiteX6" fmla="*/ 1011566 w 1915132"/>
              <a:gd name="connsiteY6" fmla="*/ 14475 h 2177999"/>
              <a:gd name="connsiteX7" fmla="*/ 1861132 w 1915132"/>
              <a:gd name="connsiteY7" fmla="*/ 504972 h 2177999"/>
              <a:gd name="connsiteX8" fmla="*/ 1915132 w 1915132"/>
              <a:gd name="connsiteY8" fmla="*/ 598503 h 2177999"/>
              <a:gd name="connsiteX9" fmla="*/ 1915132 w 1915132"/>
              <a:gd name="connsiteY9" fmla="*/ 1579498 h 2177999"/>
              <a:gd name="connsiteX10" fmla="*/ 1861132 w 1915132"/>
              <a:gd name="connsiteY10" fmla="*/ 1673029 h 2177999"/>
              <a:gd name="connsiteX11" fmla="*/ 1011566 w 1915132"/>
              <a:gd name="connsiteY11" fmla="*/ 2163526 h 2177999"/>
              <a:gd name="connsiteX12" fmla="*/ 903566 w 1915132"/>
              <a:gd name="connsiteY12" fmla="*/ 2163526 h 217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15132" h="2177999">
                <a:moveTo>
                  <a:pt x="903566" y="2163526"/>
                </a:moveTo>
                <a:lnTo>
                  <a:pt x="54000" y="1673029"/>
                </a:lnTo>
                <a:cubicBezTo>
                  <a:pt x="20574" y="1653730"/>
                  <a:pt x="0" y="1618095"/>
                  <a:pt x="0" y="1579498"/>
                </a:cubicBezTo>
                <a:lnTo>
                  <a:pt x="0" y="598503"/>
                </a:lnTo>
                <a:cubicBezTo>
                  <a:pt x="0" y="559906"/>
                  <a:pt x="20574" y="524271"/>
                  <a:pt x="54000" y="504972"/>
                </a:cubicBezTo>
                <a:lnTo>
                  <a:pt x="903566" y="14475"/>
                </a:lnTo>
                <a:cubicBezTo>
                  <a:pt x="936992" y="-4824"/>
                  <a:pt x="978140" y="-4824"/>
                  <a:pt x="1011566" y="14475"/>
                </a:cubicBezTo>
                <a:lnTo>
                  <a:pt x="1861132" y="504972"/>
                </a:lnTo>
                <a:cubicBezTo>
                  <a:pt x="1894558" y="524271"/>
                  <a:pt x="1915132" y="559906"/>
                  <a:pt x="1915132" y="598503"/>
                </a:cubicBezTo>
                <a:lnTo>
                  <a:pt x="1915132" y="1579498"/>
                </a:lnTo>
                <a:cubicBezTo>
                  <a:pt x="1915132" y="1618095"/>
                  <a:pt x="1894558" y="1653730"/>
                  <a:pt x="1861132" y="1673029"/>
                </a:cubicBezTo>
                <a:lnTo>
                  <a:pt x="1011566" y="2163526"/>
                </a:lnTo>
                <a:cubicBezTo>
                  <a:pt x="978140" y="2182824"/>
                  <a:pt x="936992" y="2182824"/>
                  <a:pt x="903566" y="2163526"/>
                </a:cubicBezTo>
              </a:path>
            </a:pathLst>
          </a:custGeom>
          <a:gradFill flip="none" rotWithShape="1">
            <a:gsLst>
              <a:gs pos="0">
                <a:schemeClr val="accent2">
                  <a:alpha val="15000"/>
                </a:schemeClr>
              </a:gs>
              <a:gs pos="89000">
                <a:schemeClr val="accent1">
                  <a:alpha val="15000"/>
                </a:schemeClr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innerShdw blurRad="495300">
              <a:sysClr val="window" lastClr="FFFFFF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n-cs"/>
            </a:endParaRPr>
          </a:p>
        </p:txBody>
      </p:sp>
      <p:sp>
        <p:nvSpPr>
          <p:cNvPr id="20" name="Freeform 444"/>
          <p:cNvSpPr/>
          <p:nvPr/>
        </p:nvSpPr>
        <p:spPr>
          <a:xfrm>
            <a:off x="8486189" y="6109380"/>
            <a:ext cx="505163" cy="586813"/>
          </a:xfrm>
          <a:custGeom>
            <a:avLst/>
            <a:gdLst>
              <a:gd name="connsiteX0" fmla="*/ 903566 w 1915132"/>
              <a:gd name="connsiteY0" fmla="*/ 2163526 h 2177999"/>
              <a:gd name="connsiteX1" fmla="*/ 54000 w 1915132"/>
              <a:gd name="connsiteY1" fmla="*/ 1673029 h 2177999"/>
              <a:gd name="connsiteX2" fmla="*/ 0 w 1915132"/>
              <a:gd name="connsiteY2" fmla="*/ 1579498 h 2177999"/>
              <a:gd name="connsiteX3" fmla="*/ 0 w 1915132"/>
              <a:gd name="connsiteY3" fmla="*/ 598503 h 2177999"/>
              <a:gd name="connsiteX4" fmla="*/ 54000 w 1915132"/>
              <a:gd name="connsiteY4" fmla="*/ 504972 h 2177999"/>
              <a:gd name="connsiteX5" fmla="*/ 903566 w 1915132"/>
              <a:gd name="connsiteY5" fmla="*/ 14475 h 2177999"/>
              <a:gd name="connsiteX6" fmla="*/ 1011566 w 1915132"/>
              <a:gd name="connsiteY6" fmla="*/ 14475 h 2177999"/>
              <a:gd name="connsiteX7" fmla="*/ 1861132 w 1915132"/>
              <a:gd name="connsiteY7" fmla="*/ 504972 h 2177999"/>
              <a:gd name="connsiteX8" fmla="*/ 1915132 w 1915132"/>
              <a:gd name="connsiteY8" fmla="*/ 598503 h 2177999"/>
              <a:gd name="connsiteX9" fmla="*/ 1915132 w 1915132"/>
              <a:gd name="connsiteY9" fmla="*/ 1579498 h 2177999"/>
              <a:gd name="connsiteX10" fmla="*/ 1861132 w 1915132"/>
              <a:gd name="connsiteY10" fmla="*/ 1673029 h 2177999"/>
              <a:gd name="connsiteX11" fmla="*/ 1011566 w 1915132"/>
              <a:gd name="connsiteY11" fmla="*/ 2163526 h 2177999"/>
              <a:gd name="connsiteX12" fmla="*/ 903566 w 1915132"/>
              <a:gd name="connsiteY12" fmla="*/ 2163526 h 217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15132" h="2177999">
                <a:moveTo>
                  <a:pt x="903566" y="2163526"/>
                </a:moveTo>
                <a:lnTo>
                  <a:pt x="54000" y="1673029"/>
                </a:lnTo>
                <a:cubicBezTo>
                  <a:pt x="20574" y="1653730"/>
                  <a:pt x="0" y="1618095"/>
                  <a:pt x="0" y="1579498"/>
                </a:cubicBezTo>
                <a:lnTo>
                  <a:pt x="0" y="598503"/>
                </a:lnTo>
                <a:cubicBezTo>
                  <a:pt x="0" y="559906"/>
                  <a:pt x="20574" y="524271"/>
                  <a:pt x="54000" y="504972"/>
                </a:cubicBezTo>
                <a:lnTo>
                  <a:pt x="903566" y="14475"/>
                </a:lnTo>
                <a:cubicBezTo>
                  <a:pt x="936992" y="-4824"/>
                  <a:pt x="978140" y="-4824"/>
                  <a:pt x="1011566" y="14475"/>
                </a:cubicBezTo>
                <a:lnTo>
                  <a:pt x="1861132" y="504972"/>
                </a:lnTo>
                <a:cubicBezTo>
                  <a:pt x="1894558" y="524271"/>
                  <a:pt x="1915132" y="559906"/>
                  <a:pt x="1915132" y="598503"/>
                </a:cubicBezTo>
                <a:lnTo>
                  <a:pt x="1915132" y="1579498"/>
                </a:lnTo>
                <a:cubicBezTo>
                  <a:pt x="1915132" y="1618095"/>
                  <a:pt x="1894558" y="1653730"/>
                  <a:pt x="1861132" y="1673029"/>
                </a:cubicBezTo>
                <a:lnTo>
                  <a:pt x="1011566" y="2163526"/>
                </a:lnTo>
                <a:cubicBezTo>
                  <a:pt x="978140" y="2182824"/>
                  <a:pt x="936992" y="2182824"/>
                  <a:pt x="903566" y="2163526"/>
                </a:cubicBezTo>
              </a:path>
            </a:pathLst>
          </a:custGeom>
          <a:gradFill flip="none" rotWithShape="1">
            <a:gsLst>
              <a:gs pos="0">
                <a:schemeClr val="accent2">
                  <a:alpha val="15000"/>
                </a:schemeClr>
              </a:gs>
              <a:gs pos="89000">
                <a:schemeClr val="accent1">
                  <a:alpha val="15000"/>
                </a:schemeClr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>
            <a:innerShdw blurRad="495300">
              <a:sysClr val="window" lastClr="FFFFFF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n-cs"/>
            </a:endParaRPr>
          </a:p>
        </p:txBody>
      </p:sp>
      <p:sp>
        <p:nvSpPr>
          <p:cNvPr id="21" name="Freeform 444"/>
          <p:cNvSpPr/>
          <p:nvPr/>
        </p:nvSpPr>
        <p:spPr>
          <a:xfrm>
            <a:off x="4784597" y="3353062"/>
            <a:ext cx="2738349" cy="2852125"/>
          </a:xfrm>
          <a:custGeom>
            <a:avLst/>
            <a:gdLst>
              <a:gd name="connsiteX0" fmla="*/ 903566 w 1915132"/>
              <a:gd name="connsiteY0" fmla="*/ 2163526 h 2177999"/>
              <a:gd name="connsiteX1" fmla="*/ 54000 w 1915132"/>
              <a:gd name="connsiteY1" fmla="*/ 1673029 h 2177999"/>
              <a:gd name="connsiteX2" fmla="*/ 0 w 1915132"/>
              <a:gd name="connsiteY2" fmla="*/ 1579498 h 2177999"/>
              <a:gd name="connsiteX3" fmla="*/ 0 w 1915132"/>
              <a:gd name="connsiteY3" fmla="*/ 598503 h 2177999"/>
              <a:gd name="connsiteX4" fmla="*/ 54000 w 1915132"/>
              <a:gd name="connsiteY4" fmla="*/ 504972 h 2177999"/>
              <a:gd name="connsiteX5" fmla="*/ 903566 w 1915132"/>
              <a:gd name="connsiteY5" fmla="*/ 14475 h 2177999"/>
              <a:gd name="connsiteX6" fmla="*/ 1011566 w 1915132"/>
              <a:gd name="connsiteY6" fmla="*/ 14475 h 2177999"/>
              <a:gd name="connsiteX7" fmla="*/ 1861132 w 1915132"/>
              <a:gd name="connsiteY7" fmla="*/ 504972 h 2177999"/>
              <a:gd name="connsiteX8" fmla="*/ 1915132 w 1915132"/>
              <a:gd name="connsiteY8" fmla="*/ 598503 h 2177999"/>
              <a:gd name="connsiteX9" fmla="*/ 1915132 w 1915132"/>
              <a:gd name="connsiteY9" fmla="*/ 1579498 h 2177999"/>
              <a:gd name="connsiteX10" fmla="*/ 1861132 w 1915132"/>
              <a:gd name="connsiteY10" fmla="*/ 1673029 h 2177999"/>
              <a:gd name="connsiteX11" fmla="*/ 1011566 w 1915132"/>
              <a:gd name="connsiteY11" fmla="*/ 2163526 h 2177999"/>
              <a:gd name="connsiteX12" fmla="*/ 903566 w 1915132"/>
              <a:gd name="connsiteY12" fmla="*/ 2163526 h 217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15132" h="2177999">
                <a:moveTo>
                  <a:pt x="903566" y="2163526"/>
                </a:moveTo>
                <a:lnTo>
                  <a:pt x="54000" y="1673029"/>
                </a:lnTo>
                <a:cubicBezTo>
                  <a:pt x="20574" y="1653730"/>
                  <a:pt x="0" y="1618095"/>
                  <a:pt x="0" y="1579498"/>
                </a:cubicBezTo>
                <a:lnTo>
                  <a:pt x="0" y="598503"/>
                </a:lnTo>
                <a:cubicBezTo>
                  <a:pt x="0" y="559906"/>
                  <a:pt x="20574" y="524271"/>
                  <a:pt x="54000" y="504972"/>
                </a:cubicBezTo>
                <a:lnTo>
                  <a:pt x="903566" y="14475"/>
                </a:lnTo>
                <a:cubicBezTo>
                  <a:pt x="936992" y="-4824"/>
                  <a:pt x="978140" y="-4824"/>
                  <a:pt x="1011566" y="14475"/>
                </a:cubicBezTo>
                <a:lnTo>
                  <a:pt x="1861132" y="504972"/>
                </a:lnTo>
                <a:cubicBezTo>
                  <a:pt x="1894558" y="524271"/>
                  <a:pt x="1915132" y="559906"/>
                  <a:pt x="1915132" y="598503"/>
                </a:cubicBezTo>
                <a:lnTo>
                  <a:pt x="1915132" y="1579498"/>
                </a:lnTo>
                <a:cubicBezTo>
                  <a:pt x="1915132" y="1618095"/>
                  <a:pt x="1894558" y="1653730"/>
                  <a:pt x="1861132" y="1673029"/>
                </a:cubicBezTo>
                <a:lnTo>
                  <a:pt x="1011566" y="2163526"/>
                </a:lnTo>
                <a:cubicBezTo>
                  <a:pt x="978140" y="2182824"/>
                  <a:pt x="936992" y="2182824"/>
                  <a:pt x="903566" y="2163526"/>
                </a:cubicBezTo>
              </a:path>
            </a:pathLst>
          </a:custGeom>
          <a:blipFill dpi="0" rotWithShape="1">
            <a:blip r:embed="rId3"/>
            <a:srcRect/>
            <a:stretch>
              <a:fillRect r="-75000" b="-30000"/>
            </a:stretch>
          </a:blipFill>
          <a:ln w="12700" cap="flat" cmpd="sng" algn="ctr">
            <a:noFill/>
            <a:prstDash val="solid"/>
            <a:miter lim="800000"/>
          </a:ln>
          <a:effectLst>
            <a:innerShdw blurRad="495300">
              <a:sysClr val="window" lastClr="FFFFFF"/>
            </a:inn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E:\2018\3\招商局2018年ppt制作\舟山城市手册20177-1.jpg舟山城市手册20177-1"/>
          <p:cNvPicPr>
            <a:picLocks noChangeAspect="1"/>
          </p:cNvPicPr>
          <p:nvPr/>
        </p:nvPicPr>
        <p:blipFill>
          <a:blip r:embed="rId1" cstate="print"/>
          <a:srcRect/>
          <a:stretch>
            <a:fillRect/>
          </a:stretch>
        </p:blipFill>
        <p:spPr>
          <a:xfrm>
            <a:off x="-10477" y="0"/>
            <a:ext cx="12212955" cy="712216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592773" y="1509395"/>
            <a:ext cx="11006455" cy="1111885"/>
          </a:xfrm>
          <a:prstGeom prst="rect">
            <a:avLst/>
          </a:prstGeom>
          <a:noFill/>
          <a:ln w="9525">
            <a:noFill/>
          </a:ln>
        </p:spPr>
        <p:txBody>
          <a:bodyPr wrap="square" lIns="96770" tIns="48386" rIns="96770" bIns="48386">
            <a:spAutoFit/>
          </a:bodyPr>
          <a:lstStyle/>
          <a:p>
            <a:pPr lvl="0" algn="ctr" eaLnBrk="1" hangingPunct="1">
              <a:lnSpc>
                <a:spcPct val="150000"/>
              </a:lnSpc>
            </a:pPr>
            <a:r>
              <a:rPr lang="en-US" altLang="zh-CN" sz="4400" b="1" i="1" dirty="0" err="1" smtClean="0">
                <a:solidFill>
                  <a:srgbClr val="1456A0"/>
                </a:solidFill>
                <a:effectLst>
                  <a:outerShdw dist="63500" dir="2700000" algn="tl" rotWithShape="0">
                    <a:schemeClr val="bg1">
                      <a:alpha val="10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欢迎考察洽谈</a:t>
            </a:r>
            <a:r>
              <a:rPr lang="en-US" altLang="zh-CN" sz="4400" b="1" i="1" dirty="0" err="1">
                <a:solidFill>
                  <a:srgbClr val="1456A0"/>
                </a:solidFill>
                <a:effectLst>
                  <a:outerShdw dist="63500" dir="2700000" algn="tl" rotWithShape="0">
                    <a:schemeClr val="bg1">
                      <a:alpha val="10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、投资兴业</a:t>
            </a:r>
            <a:r>
              <a:rPr lang="en-US" altLang="zh-CN" sz="4400" b="1" i="1" dirty="0">
                <a:solidFill>
                  <a:srgbClr val="1456A0"/>
                </a:solidFill>
                <a:effectLst>
                  <a:outerShdw dist="63500" dir="2700000" algn="tl" rotWithShape="0">
                    <a:schemeClr val="bg1">
                      <a:alpha val="100000"/>
                    </a:scheme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!</a:t>
            </a:r>
            <a:endParaRPr lang="en-US" altLang="zh-CN" sz="2000" b="1" i="1" dirty="0">
              <a:solidFill>
                <a:srgbClr val="595959"/>
              </a:solidFill>
              <a:effectLst>
                <a:outerShdw dist="63500" dir="2700000" algn="tl" rotWithShape="0">
                  <a:schemeClr val="bg1">
                    <a:alpha val="100000"/>
                  </a:schemeClr>
                </a:outerShdw>
              </a:effectLst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5145" y="2731770"/>
            <a:ext cx="2321711" cy="2321560"/>
          </a:xfrm>
          <a:prstGeom prst="rect">
            <a:avLst/>
          </a:prstGeom>
        </p:spPr>
      </p:pic>
      <p:sp>
        <p:nvSpPr>
          <p:cNvPr id="2" name="矩形 1"/>
          <p:cNvSpPr/>
          <p:nvPr>
            <p:custDataLst>
              <p:tags r:id="rId3"/>
            </p:custDataLst>
          </p:nvPr>
        </p:nvSpPr>
        <p:spPr>
          <a:xfrm>
            <a:off x="1931035" y="5163820"/>
            <a:ext cx="8329930" cy="650240"/>
          </a:xfrm>
          <a:prstGeom prst="rect">
            <a:avLst/>
          </a:prstGeom>
          <a:noFill/>
          <a:ln w="9525">
            <a:noFill/>
          </a:ln>
        </p:spPr>
        <p:txBody>
          <a:bodyPr wrap="square" lIns="96770" tIns="48386" rIns="96770" bIns="48386">
            <a:spAutoFit/>
          </a:bodyPr>
          <a:lstStyle/>
          <a:p>
            <a:pPr lvl="0" algn="ctr" eaLnBrk="1" hangingPunct="1">
              <a:lnSpc>
                <a:spcPct val="150000"/>
              </a:lnSpc>
            </a:pPr>
            <a:r>
              <a:rPr lang="en-US" altLang="zh-CN" sz="24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http://</a:t>
            </a:r>
            <a:r>
              <a:rPr lang="en-US" altLang="zh-CN" sz="2400" dirty="0" err="1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zsinvest.zhoushan.gov.cn</a:t>
            </a:r>
            <a:r>
              <a:rPr lang="en-US" altLang="zh-CN" sz="2400" dirty="0">
                <a:solidFill>
                  <a:schemeClr val="accent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/</a:t>
            </a:r>
            <a:endParaRPr lang="en-US" altLang="zh-CN" sz="2400" b="1" i="1" dirty="0">
              <a:solidFill>
                <a:schemeClr val="accent1">
                  <a:lumMod val="50000"/>
                </a:schemeClr>
              </a:solidFill>
              <a:effectLst>
                <a:outerShdw dist="63500" dir="2700000" algn="tl" rotWithShape="0">
                  <a:schemeClr val="bg1">
                    <a:alpha val="100000"/>
                  </a:scheme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-14605" y="-16510"/>
            <a:ext cx="12218670" cy="6871335"/>
          </a:xfrm>
          <a:prstGeom prst="rect">
            <a:avLst/>
          </a:prstGeom>
          <a:solidFill>
            <a:srgbClr val="BAE3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2.22</a:t>
            </a:r>
            <a:endParaRPr lang="zh-CN" altLang="en-US"/>
          </a:p>
        </p:txBody>
      </p:sp>
      <p:pic>
        <p:nvPicPr>
          <p:cNvPr id="3" name="图片 2" descr="E:\2018\3\招商局2018年ppt制作\舟山区位图.jpg舟山区位图"/>
          <p:cNvPicPr>
            <a:picLocks noChangeAspect="1"/>
          </p:cNvPicPr>
          <p:nvPr/>
        </p:nvPicPr>
        <p:blipFill>
          <a:blip r:embed="rId1"/>
          <a:srcRect l="278" t="582" r="691" b="601"/>
          <a:stretch>
            <a:fillRect/>
          </a:stretch>
        </p:blipFill>
        <p:spPr>
          <a:xfrm>
            <a:off x="-353695" y="0"/>
            <a:ext cx="9017000" cy="6892290"/>
          </a:xfrm>
          <a:prstGeom prst="rect">
            <a:avLst/>
          </a:prstGeom>
          <a:blipFill rotWithShape="1">
            <a:blip r:embed="rId2" cstate="email"/>
            <a:srcRect/>
            <a:stretch>
              <a:fillRect/>
            </a:stretch>
          </a:blipFill>
          <a:ln>
            <a:noFill/>
          </a:ln>
          <a:effectLst/>
        </p:spPr>
      </p:pic>
      <p:grpSp>
        <p:nvGrpSpPr>
          <p:cNvPr id="25" name="组合 24"/>
          <p:cNvGrpSpPr/>
          <p:nvPr/>
        </p:nvGrpSpPr>
        <p:grpSpPr>
          <a:xfrm>
            <a:off x="7779385" y="4025265"/>
            <a:ext cx="4271010" cy="449580"/>
            <a:chOff x="12251" y="6339"/>
            <a:chExt cx="8068" cy="708"/>
          </a:xfrm>
        </p:grpSpPr>
        <p:sp>
          <p:nvSpPr>
            <p:cNvPr id="20" name="圆角矩形 19"/>
            <p:cNvSpPr/>
            <p:nvPr/>
          </p:nvSpPr>
          <p:spPr>
            <a:xfrm>
              <a:off x="12279" y="6339"/>
              <a:ext cx="8041" cy="70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7502F"/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12251" y="6607"/>
              <a:ext cx="152" cy="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7891780" y="4041140"/>
            <a:ext cx="34912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000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2085</a:t>
            </a:r>
            <a:r>
              <a:rPr lang="zh-CN" altLang="en-US" sz="2000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个大小岛屿</a:t>
            </a:r>
            <a:endParaRPr lang="zh-CN" altLang="en-US" sz="2000" b="1" i="1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7262495" y="5140325"/>
            <a:ext cx="4617720" cy="449580"/>
            <a:chOff x="11437" y="8095"/>
            <a:chExt cx="8071" cy="708"/>
          </a:xfrm>
        </p:grpSpPr>
        <p:sp>
          <p:nvSpPr>
            <p:cNvPr id="29" name="圆角矩形 28"/>
            <p:cNvSpPr/>
            <p:nvPr/>
          </p:nvSpPr>
          <p:spPr>
            <a:xfrm>
              <a:off x="11468" y="8095"/>
              <a:ext cx="8041" cy="70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7502F"/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椭圆 32"/>
            <p:cNvSpPr/>
            <p:nvPr/>
          </p:nvSpPr>
          <p:spPr>
            <a:xfrm>
              <a:off x="11437" y="8403"/>
              <a:ext cx="152" cy="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8256905" y="2894965"/>
            <a:ext cx="3947160" cy="449580"/>
            <a:chOff x="13003" y="4559"/>
            <a:chExt cx="6216" cy="708"/>
          </a:xfrm>
        </p:grpSpPr>
        <p:sp>
          <p:nvSpPr>
            <p:cNvPr id="16" name="圆角矩形 15"/>
            <p:cNvSpPr/>
            <p:nvPr/>
          </p:nvSpPr>
          <p:spPr>
            <a:xfrm>
              <a:off x="13025" y="4559"/>
              <a:ext cx="6194" cy="70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7502F"/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13003" y="4851"/>
              <a:ext cx="152" cy="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9206230" y="1815465"/>
            <a:ext cx="309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zh-CN" altLang="en-US" sz="2000" b="1" i="1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0059035" y="184594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endParaRPr lang="zh-CN" altLang="en-US" b="1" i="1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7779385" y="1779905"/>
            <a:ext cx="4271010" cy="449580"/>
            <a:chOff x="12251" y="2803"/>
            <a:chExt cx="6726" cy="708"/>
          </a:xfrm>
        </p:grpSpPr>
        <p:sp>
          <p:nvSpPr>
            <p:cNvPr id="12" name="圆角矩形 11"/>
            <p:cNvSpPr/>
            <p:nvPr/>
          </p:nvSpPr>
          <p:spPr>
            <a:xfrm>
              <a:off x="12279" y="2803"/>
              <a:ext cx="6698" cy="70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7502F"/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>
              <a:off x="12251" y="3072"/>
              <a:ext cx="152" cy="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7944485" y="1801495"/>
            <a:ext cx="295719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海域面积：</a:t>
            </a:r>
            <a:r>
              <a:rPr lang="zh-CN" altLang="en-US" b="1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2.08</a:t>
            </a:r>
            <a:r>
              <a:rPr lang="zh-CN" altLang="en-US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万平方公里</a:t>
            </a:r>
            <a:endParaRPr lang="en-US" altLang="zh-CN" b="1" i="1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6926580" y="569595"/>
            <a:ext cx="5122545" cy="449580"/>
            <a:chOff x="10986" y="897"/>
            <a:chExt cx="8067" cy="708"/>
          </a:xfrm>
        </p:grpSpPr>
        <p:sp>
          <p:nvSpPr>
            <p:cNvPr id="5" name="圆角矩形 4"/>
            <p:cNvSpPr/>
            <p:nvPr/>
          </p:nvSpPr>
          <p:spPr>
            <a:xfrm>
              <a:off x="11013" y="897"/>
              <a:ext cx="8041" cy="708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rgbClr val="E7502F"/>
                </a:gs>
                <a:gs pos="100000">
                  <a:schemeClr val="accent1">
                    <a:lumMod val="30000"/>
                    <a:lumOff val="70000"/>
                    <a:alpha val="0"/>
                  </a:schemeClr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4649" y="957"/>
              <a:ext cx="48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endParaRPr lang="zh-CN" altLang="en-US" b="1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10986" y="1199"/>
              <a:ext cx="152" cy="17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文本框 9"/>
          <p:cNvSpPr txBox="1"/>
          <p:nvPr/>
        </p:nvSpPr>
        <p:spPr>
          <a:xfrm>
            <a:off x="7149465" y="596900"/>
            <a:ext cx="4233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000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区域总面积：</a:t>
            </a:r>
            <a:r>
              <a:rPr lang="zh-CN" altLang="en-US" sz="2000" b="1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</a:t>
            </a:r>
            <a:r>
              <a:rPr lang="en-US" altLang="zh-CN" sz="2000" b="1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22</a:t>
            </a:r>
            <a:r>
              <a:rPr lang="zh-CN" altLang="en-US" sz="2000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万平方公里</a:t>
            </a:r>
            <a:endParaRPr lang="zh-CN" altLang="en-US" sz="2000" b="1" i="1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353425" y="2922270"/>
            <a:ext cx="33991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陆域面积：</a:t>
            </a:r>
            <a:r>
              <a:rPr lang="zh-CN" altLang="en-US" b="1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14</a:t>
            </a:r>
            <a:r>
              <a:rPr lang="en-US" altLang="zh-CN" b="1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40</a:t>
            </a:r>
            <a:r>
              <a:rPr lang="zh-CN" altLang="en-US" i="1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平方公里</a:t>
            </a:r>
            <a:endParaRPr lang="zh-CN" altLang="en-US" i="1"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7355205" y="5191125"/>
            <a:ext cx="2131695" cy="400050"/>
            <a:chOff x="12643" y="9922"/>
            <a:chExt cx="3357" cy="630"/>
          </a:xfrm>
        </p:grpSpPr>
        <p:sp>
          <p:nvSpPr>
            <p:cNvPr id="31" name="文本框 30"/>
            <p:cNvSpPr txBox="1"/>
            <p:nvPr/>
          </p:nvSpPr>
          <p:spPr>
            <a:xfrm>
              <a:off x="12643" y="9922"/>
              <a:ext cx="1407" cy="6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altLang="zh-CN" sz="2000" b="1" i="1" dirty="0" smtClean="0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117.3</a:t>
              </a:r>
              <a:endParaRPr lang="en-US" altLang="zh-CN" sz="2000" b="1" i="1" dirty="0"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13912" y="9928"/>
              <a:ext cx="2088" cy="5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i="1">
                  <a:solidFill>
                    <a:schemeClr val="bg1"/>
                  </a:solidFill>
                  <a:effectLst>
                    <a:outerShdw blurRad="50800" dist="38100" dir="2700000" algn="tl" rotWithShape="0">
                      <a:prstClr val="black">
                        <a:alpha val="40000"/>
                      </a:prstClr>
                    </a:outerShdw>
                  </a:effectLst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万常住人口</a:t>
              </a:r>
              <a:endParaRPr lang="zh-CN" altLang="en-US" i="1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6596" y="476071"/>
            <a:ext cx="51244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区位条件得天独厚</a:t>
            </a:r>
            <a:endParaRPr lang="zh-CN" altLang="en-US" sz="2800" b="1" dirty="0">
              <a:solidFill>
                <a:srgbClr val="1456A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47700" y="476250"/>
            <a:ext cx="0" cy="540000"/>
          </a:xfrm>
          <a:prstGeom prst="line">
            <a:avLst/>
          </a:prstGeom>
          <a:ln w="28575">
            <a:solidFill>
              <a:srgbClr val="0045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组合 5"/>
          <p:cNvGrpSpPr/>
          <p:nvPr/>
        </p:nvGrpSpPr>
        <p:grpSpPr>
          <a:xfrm>
            <a:off x="438150" y="1363980"/>
            <a:ext cx="11410315" cy="4658360"/>
            <a:chOff x="223" y="3003"/>
            <a:chExt cx="17969" cy="7336"/>
          </a:xfrm>
        </p:grpSpPr>
        <p:sp>
          <p:nvSpPr>
            <p:cNvPr id="8" name="文本框 7"/>
            <p:cNvSpPr txBox="1"/>
            <p:nvPr/>
          </p:nvSpPr>
          <p:spPr>
            <a:xfrm>
              <a:off x="11397" y="3731"/>
              <a:ext cx="6795" cy="52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 algn="l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2000" dirty="0">
                  <a:solidFill>
                    <a:srgbClr val="1456A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Times New Roman" panose="02020603050405020304" pitchFamily="18" charset="0"/>
                </a:rPr>
                <a:t>位于我国南北海运大通道和长江黄金水道交汇处。</a:t>
              </a:r>
              <a:endParaRPr lang="zh-CN" altLang="en-US"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 pitchFamily="18" charset="0"/>
              </a:endParaRPr>
            </a:p>
            <a:p>
              <a:pPr marL="342900" indent="-342900" algn="l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2000" dirty="0">
                  <a:solidFill>
                    <a:srgbClr val="1456A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Times New Roman" panose="02020603050405020304" pitchFamily="18" charset="0"/>
                </a:rPr>
                <a:t>我国沿海的7条国际海运航线中有6条经过舟山。</a:t>
              </a:r>
              <a:endParaRPr lang="zh-CN" altLang="en-US"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 pitchFamily="18" charset="0"/>
              </a:endParaRPr>
            </a:p>
            <a:p>
              <a:pPr marL="342900" indent="-342900" algn="l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r>
                <a:rPr lang="zh-CN" altLang="en-US" sz="2000" dirty="0">
                  <a:solidFill>
                    <a:srgbClr val="1456A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  <a:sym typeface="Times New Roman" panose="02020603050405020304" pitchFamily="18" charset="0"/>
                </a:rPr>
                <a:t>是国家江海联运和长江流域走向世界的主要海上门户。</a:t>
              </a:r>
              <a:endParaRPr lang="zh-CN" altLang="en-US"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 pitchFamily="18" charset="0"/>
              </a:endParaRPr>
            </a:p>
            <a:p>
              <a:pPr marL="342900" indent="-342900" algn="l">
                <a:lnSpc>
                  <a:spcPct val="150000"/>
                </a:lnSpc>
                <a:buFont typeface="Arial" panose="020B0604020202020204" pitchFamily="34" charset="0"/>
                <a:buChar char="•"/>
              </a:pPr>
              <a:endParaRPr lang="zh-CN" altLang="en-US"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 pitchFamily="18" charset="0"/>
              </a:endParaRPr>
            </a:p>
          </p:txBody>
        </p:sp>
        <p:pic>
          <p:nvPicPr>
            <p:cNvPr id="19464" name="Picture 3" descr="C:\Users\hamin\Desktop\1.jpg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23" y="3003"/>
              <a:ext cx="11035" cy="7336"/>
            </a:xfrm>
            <a:prstGeom prst="rect">
              <a:avLst/>
            </a:prstGeom>
            <a:noFill/>
            <a:ln w="9525">
              <a:noFill/>
            </a:ln>
          </p:spPr>
        </p:pic>
        <p:grpSp>
          <p:nvGrpSpPr>
            <p:cNvPr id="4" name="组合 3"/>
            <p:cNvGrpSpPr/>
            <p:nvPr/>
          </p:nvGrpSpPr>
          <p:grpSpPr>
            <a:xfrm>
              <a:off x="2809" y="5471"/>
              <a:ext cx="8472" cy="4357"/>
              <a:chOff x="2809" y="5471"/>
              <a:chExt cx="8472" cy="4357"/>
            </a:xfrm>
          </p:grpSpPr>
          <p:sp>
            <p:nvSpPr>
              <p:cNvPr id="19465" name="五角星 6"/>
              <p:cNvSpPr/>
              <p:nvPr/>
            </p:nvSpPr>
            <p:spPr>
              <a:xfrm>
                <a:off x="6960" y="5711"/>
                <a:ext cx="280" cy="263"/>
              </a:xfrm>
              <a:custGeom>
                <a:avLst/>
                <a:gdLst>
                  <a:gd name="txL" fmla="*/ 71610 w 231728"/>
                  <a:gd name="txT" fmla="*/ 88513 h 231728"/>
                  <a:gd name="txR" fmla="*/ 160118 w 231728"/>
                  <a:gd name="txB" fmla="*/ 177023 h 231728"/>
                </a:gdLst>
                <a:ahLst/>
                <a:cxnLst>
                  <a:cxn ang="0">
                    <a:pos x="0" y="31684"/>
                  </a:cxn>
                  <a:cxn ang="0">
                    <a:pos x="46242" y="31684"/>
                  </a:cxn>
                  <a:cxn ang="0">
                    <a:pos x="60531" y="0"/>
                  </a:cxn>
                  <a:cxn ang="0">
                    <a:pos x="74820" y="31684"/>
                  </a:cxn>
                  <a:cxn ang="0">
                    <a:pos x="121063" y="31684"/>
                  </a:cxn>
                  <a:cxn ang="0">
                    <a:pos x="83651" y="51265"/>
                  </a:cxn>
                  <a:cxn ang="0">
                    <a:pos x="97942" y="82950"/>
                  </a:cxn>
                  <a:cxn ang="0">
                    <a:pos x="60531" y="63367"/>
                  </a:cxn>
                  <a:cxn ang="0">
                    <a:pos x="23121" y="82950"/>
                  </a:cxn>
                  <a:cxn ang="0">
                    <a:pos x="37412" y="51265"/>
                  </a:cxn>
                  <a:cxn ang="0">
                    <a:pos x="0" y="31684"/>
                  </a:cxn>
                </a:cxnLst>
                <a:rect l="txL" t="txT" r="txR" b="txB"/>
                <a:pathLst>
                  <a:path w="231728" h="231728">
                    <a:moveTo>
                      <a:pt x="0" y="88512"/>
                    </a:moveTo>
                    <a:lnTo>
                      <a:pt x="88513" y="88513"/>
                    </a:lnTo>
                    <a:lnTo>
                      <a:pt x="115864" y="0"/>
                    </a:lnTo>
                    <a:lnTo>
                      <a:pt x="143215" y="88513"/>
                    </a:lnTo>
                    <a:lnTo>
                      <a:pt x="231728" y="88512"/>
                    </a:lnTo>
                    <a:lnTo>
                      <a:pt x="160119" y="143215"/>
                    </a:lnTo>
                    <a:lnTo>
                      <a:pt x="187472" y="231727"/>
                    </a:lnTo>
                    <a:lnTo>
                      <a:pt x="115864" y="177023"/>
                    </a:lnTo>
                    <a:lnTo>
                      <a:pt x="44256" y="231727"/>
                    </a:lnTo>
                    <a:lnTo>
                      <a:pt x="71609" y="143215"/>
                    </a:lnTo>
                    <a:lnTo>
                      <a:pt x="0" y="88512"/>
                    </a:lnTo>
                    <a:close/>
                  </a:path>
                </a:pathLst>
              </a:custGeom>
              <a:solidFill>
                <a:srgbClr val="FF0000">
                  <a:alpha val="100000"/>
                </a:srgbClr>
              </a:solidFill>
              <a:ln w="6350" cap="flat" cmpd="sng">
                <a:solidFill>
                  <a:schemeClr val="bg1">
                    <a:alpha val="100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66" name="椭圆 7"/>
              <p:cNvSpPr/>
              <p:nvPr/>
            </p:nvSpPr>
            <p:spPr>
              <a:xfrm>
                <a:off x="9167" y="6466"/>
                <a:ext cx="163" cy="152"/>
              </a:xfrm>
              <a:prstGeom prst="ellipse">
                <a:avLst/>
              </a:prstGeom>
              <a:solidFill>
                <a:srgbClr val="FF5050"/>
              </a:solidFill>
              <a:ln w="635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000" dirty="0">
                  <a:solidFill>
                    <a:srgbClr val="FFFFFF"/>
                  </a:solidFill>
                  <a:ea typeface="黑体" panose="02010609060101010101" charset="-122"/>
                </a:endParaRPr>
              </a:p>
            </p:txBody>
          </p:sp>
          <p:sp>
            <p:nvSpPr>
              <p:cNvPr id="19467" name="椭圆 10"/>
              <p:cNvSpPr/>
              <p:nvPr/>
            </p:nvSpPr>
            <p:spPr>
              <a:xfrm>
                <a:off x="10978" y="6032"/>
                <a:ext cx="158" cy="150"/>
              </a:xfrm>
              <a:prstGeom prst="ellipse">
                <a:avLst/>
              </a:prstGeom>
              <a:solidFill>
                <a:srgbClr val="FF5050"/>
              </a:solidFill>
              <a:ln w="635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000" dirty="0">
                  <a:solidFill>
                    <a:srgbClr val="FFFFFF"/>
                  </a:solidFill>
                  <a:ea typeface="黑体" panose="02010609060101010101" charset="-122"/>
                </a:endParaRPr>
              </a:p>
            </p:txBody>
          </p:sp>
          <p:sp>
            <p:nvSpPr>
              <p:cNvPr id="19468" name="椭圆 11"/>
              <p:cNvSpPr/>
              <p:nvPr/>
            </p:nvSpPr>
            <p:spPr>
              <a:xfrm>
                <a:off x="8805" y="6104"/>
                <a:ext cx="158" cy="150"/>
              </a:xfrm>
              <a:prstGeom prst="ellipse">
                <a:avLst/>
              </a:prstGeom>
              <a:solidFill>
                <a:srgbClr val="FF5050"/>
              </a:solidFill>
              <a:ln w="635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000" dirty="0">
                  <a:solidFill>
                    <a:srgbClr val="FFFFFF"/>
                  </a:solidFill>
                  <a:ea typeface="黑体" panose="02010609060101010101" charset="-122"/>
                </a:endParaRPr>
              </a:p>
            </p:txBody>
          </p:sp>
          <p:sp>
            <p:nvSpPr>
              <p:cNvPr id="19469" name="椭圆 12"/>
              <p:cNvSpPr/>
              <p:nvPr/>
            </p:nvSpPr>
            <p:spPr>
              <a:xfrm>
                <a:off x="10119" y="6425"/>
                <a:ext cx="160" cy="150"/>
              </a:xfrm>
              <a:prstGeom prst="ellipse">
                <a:avLst/>
              </a:prstGeom>
              <a:solidFill>
                <a:srgbClr val="FF5050"/>
              </a:solidFill>
              <a:ln w="635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000" dirty="0">
                  <a:solidFill>
                    <a:srgbClr val="FFFFFF"/>
                  </a:solidFill>
                  <a:ea typeface="黑体" panose="02010609060101010101" charset="-122"/>
                </a:endParaRPr>
              </a:p>
            </p:txBody>
          </p:sp>
          <p:sp>
            <p:nvSpPr>
              <p:cNvPr id="19470" name="椭圆 13"/>
              <p:cNvSpPr/>
              <p:nvPr/>
            </p:nvSpPr>
            <p:spPr>
              <a:xfrm>
                <a:off x="8198" y="8812"/>
                <a:ext cx="160" cy="152"/>
              </a:xfrm>
              <a:prstGeom prst="ellipse">
                <a:avLst/>
              </a:prstGeom>
              <a:solidFill>
                <a:srgbClr val="FF5050"/>
              </a:solidFill>
              <a:ln w="635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000" dirty="0">
                  <a:solidFill>
                    <a:srgbClr val="FFFFFF"/>
                  </a:solidFill>
                  <a:ea typeface="黑体" panose="02010609060101010101" charset="-122"/>
                </a:endParaRPr>
              </a:p>
            </p:txBody>
          </p:sp>
          <p:sp>
            <p:nvSpPr>
              <p:cNvPr id="19471" name="椭圆 14"/>
              <p:cNvSpPr/>
              <p:nvPr/>
            </p:nvSpPr>
            <p:spPr>
              <a:xfrm>
                <a:off x="6680" y="9274"/>
                <a:ext cx="158" cy="150"/>
              </a:xfrm>
              <a:prstGeom prst="ellipse">
                <a:avLst/>
              </a:prstGeom>
              <a:solidFill>
                <a:srgbClr val="FF5050"/>
              </a:solidFill>
              <a:ln w="635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000" dirty="0">
                  <a:solidFill>
                    <a:srgbClr val="FFFFFF"/>
                  </a:solidFill>
                  <a:ea typeface="黑体" panose="02010609060101010101" charset="-122"/>
                </a:endParaRPr>
              </a:p>
            </p:txBody>
          </p:sp>
          <p:sp>
            <p:nvSpPr>
              <p:cNvPr id="19472" name="椭圆 15"/>
              <p:cNvSpPr/>
              <p:nvPr/>
            </p:nvSpPr>
            <p:spPr>
              <a:xfrm>
                <a:off x="6808" y="9424"/>
                <a:ext cx="158" cy="150"/>
              </a:xfrm>
              <a:prstGeom prst="ellipse">
                <a:avLst/>
              </a:prstGeom>
              <a:solidFill>
                <a:srgbClr val="FF5050"/>
              </a:solidFill>
              <a:ln w="635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000" dirty="0">
                  <a:solidFill>
                    <a:srgbClr val="FFFFFF"/>
                  </a:solidFill>
                  <a:ea typeface="黑体" panose="02010609060101010101" charset="-122"/>
                </a:endParaRPr>
              </a:p>
            </p:txBody>
          </p:sp>
          <p:sp>
            <p:nvSpPr>
              <p:cNvPr id="19473" name="椭圆 16"/>
              <p:cNvSpPr/>
              <p:nvPr/>
            </p:nvSpPr>
            <p:spPr>
              <a:xfrm>
                <a:off x="8055" y="7535"/>
                <a:ext cx="158" cy="154"/>
              </a:xfrm>
              <a:prstGeom prst="ellipse">
                <a:avLst/>
              </a:prstGeom>
              <a:solidFill>
                <a:srgbClr val="FF7C80"/>
              </a:solidFill>
              <a:ln w="6350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</p:spPr>
            <p:txBody>
              <a:bodyPr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endParaRPr lang="zh-CN" altLang="zh-CN" sz="1000" dirty="0">
                  <a:solidFill>
                    <a:srgbClr val="FFFFFF"/>
                  </a:solidFill>
                  <a:ea typeface="黑体" panose="02010609060101010101" charset="-122"/>
                </a:endParaRPr>
              </a:p>
            </p:txBody>
          </p:sp>
          <p:sp>
            <p:nvSpPr>
              <p:cNvPr id="19474" name="矩形 18"/>
              <p:cNvSpPr/>
              <p:nvPr/>
            </p:nvSpPr>
            <p:spPr>
              <a:xfrm>
                <a:off x="6532" y="5471"/>
                <a:ext cx="939" cy="250"/>
              </a:xfrm>
              <a:prstGeom prst="rect">
                <a:avLst/>
              </a:prstGeom>
              <a:solidFill>
                <a:srgbClr val="D9D9D9">
                  <a:alpha val="54117"/>
                </a:srgbClr>
              </a:solidFill>
              <a:ln w="9525">
                <a:noFill/>
              </a:ln>
            </p:spPr>
            <p:txBody>
              <a:bodyPr lIns="0" tIns="0" rIns="0" bIns="0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ea typeface="黑体" panose="02010609060101010101" charset="-122"/>
                  </a:rPr>
                  <a:t>北京</a:t>
                </a:r>
                <a:endParaRPr lang="zh-CN" altLang="en-US" sz="1000" dirty="0">
                  <a:ea typeface="黑体" panose="02010609060101010101" charset="-122"/>
                </a:endParaRPr>
              </a:p>
            </p:txBody>
          </p:sp>
          <p:sp>
            <p:nvSpPr>
              <p:cNvPr id="19475" name="矩形 19"/>
              <p:cNvSpPr/>
              <p:nvPr/>
            </p:nvSpPr>
            <p:spPr>
              <a:xfrm>
                <a:off x="8829" y="6579"/>
                <a:ext cx="800" cy="342"/>
              </a:xfrm>
              <a:prstGeom prst="rect">
                <a:avLst/>
              </a:prstGeom>
              <a:solidFill>
                <a:srgbClr val="D9D9D9">
                  <a:alpha val="54117"/>
                </a:srgbClr>
              </a:solidFill>
              <a:ln w="9525">
                <a:noFill/>
              </a:ln>
            </p:spPr>
            <p:txBody>
              <a:bodyPr lIns="0" tIns="0" rIns="0" bIns="0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ea typeface="黑体" panose="02010609060101010101" charset="-122"/>
                  </a:rPr>
                  <a:t>釜山</a:t>
                </a:r>
                <a:endParaRPr lang="zh-CN" altLang="en-US" sz="1000" dirty="0">
                  <a:ea typeface="黑体" panose="02010609060101010101" charset="-122"/>
                </a:endParaRPr>
              </a:p>
            </p:txBody>
          </p:sp>
          <p:sp>
            <p:nvSpPr>
              <p:cNvPr id="19476" name="矩形 20"/>
              <p:cNvSpPr/>
              <p:nvPr/>
            </p:nvSpPr>
            <p:spPr>
              <a:xfrm>
                <a:off x="8369" y="5758"/>
                <a:ext cx="821" cy="242"/>
              </a:xfrm>
              <a:prstGeom prst="rect">
                <a:avLst/>
              </a:prstGeom>
              <a:solidFill>
                <a:srgbClr val="D9D9D9">
                  <a:alpha val="54117"/>
                </a:srgbClr>
              </a:solidFill>
              <a:ln w="9525">
                <a:noFill/>
              </a:ln>
            </p:spPr>
            <p:txBody>
              <a:bodyPr lIns="0" tIns="0" rIns="0" bIns="0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ea typeface="黑体" panose="02010609060101010101" charset="-122"/>
                  </a:rPr>
                  <a:t>首尔</a:t>
                </a:r>
                <a:endParaRPr lang="zh-CN" altLang="en-US" sz="1000" dirty="0">
                  <a:ea typeface="黑体" panose="02010609060101010101" charset="-122"/>
                </a:endParaRPr>
              </a:p>
            </p:txBody>
          </p:sp>
          <p:sp>
            <p:nvSpPr>
              <p:cNvPr id="19477" name="矩形 21"/>
              <p:cNvSpPr/>
              <p:nvPr/>
            </p:nvSpPr>
            <p:spPr>
              <a:xfrm>
                <a:off x="9749" y="6051"/>
                <a:ext cx="862" cy="355"/>
              </a:xfrm>
              <a:prstGeom prst="rect">
                <a:avLst/>
              </a:prstGeom>
              <a:solidFill>
                <a:srgbClr val="D9D9D9">
                  <a:alpha val="54117"/>
                </a:srgbClr>
              </a:solidFill>
              <a:ln w="9525">
                <a:noFill/>
              </a:ln>
            </p:spPr>
            <p:txBody>
              <a:bodyPr lIns="0" tIns="0" rIns="0" bIns="0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ea typeface="黑体" panose="02010609060101010101" charset="-122"/>
                  </a:rPr>
                  <a:t>神户</a:t>
                </a:r>
                <a:endParaRPr lang="zh-CN" altLang="en-US" sz="1000" dirty="0">
                  <a:ea typeface="黑体" panose="02010609060101010101" charset="-122"/>
                </a:endParaRPr>
              </a:p>
            </p:txBody>
          </p:sp>
          <p:sp>
            <p:nvSpPr>
              <p:cNvPr id="19478" name="矩形 22"/>
              <p:cNvSpPr/>
              <p:nvPr/>
            </p:nvSpPr>
            <p:spPr>
              <a:xfrm>
                <a:off x="10587" y="5614"/>
                <a:ext cx="695" cy="295"/>
              </a:xfrm>
              <a:prstGeom prst="rect">
                <a:avLst/>
              </a:prstGeom>
              <a:solidFill>
                <a:srgbClr val="D9D9D9">
                  <a:alpha val="54117"/>
                </a:srgbClr>
              </a:solidFill>
              <a:ln w="9525">
                <a:noFill/>
              </a:ln>
            </p:spPr>
            <p:txBody>
              <a:bodyPr lIns="0" tIns="0" rIns="0" bIns="0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ea typeface="黑体" panose="02010609060101010101" charset="-122"/>
                  </a:rPr>
                  <a:t>东京</a:t>
                </a:r>
                <a:endParaRPr lang="zh-CN" altLang="en-US" sz="1000" dirty="0">
                  <a:ea typeface="黑体" panose="02010609060101010101" charset="-122"/>
                </a:endParaRPr>
              </a:p>
            </p:txBody>
          </p:sp>
          <p:sp>
            <p:nvSpPr>
              <p:cNvPr id="19479" name="矩形 23"/>
              <p:cNvSpPr/>
              <p:nvPr/>
            </p:nvSpPr>
            <p:spPr>
              <a:xfrm>
                <a:off x="7298" y="7653"/>
                <a:ext cx="757" cy="287"/>
              </a:xfrm>
              <a:prstGeom prst="rect">
                <a:avLst/>
              </a:prstGeom>
              <a:solidFill>
                <a:srgbClr val="D9D9D9">
                  <a:alpha val="54117"/>
                </a:srgbClr>
              </a:solidFill>
              <a:ln w="9525">
                <a:noFill/>
              </a:ln>
            </p:spPr>
            <p:txBody>
              <a:bodyPr lIns="0" tIns="0" rIns="0" bIns="0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ea typeface="黑体" panose="02010609060101010101" charset="-122"/>
                  </a:rPr>
                  <a:t>上海</a:t>
                </a:r>
                <a:endParaRPr lang="zh-CN" altLang="en-US" sz="1000" dirty="0">
                  <a:ea typeface="黑体" panose="02010609060101010101" charset="-122"/>
                </a:endParaRPr>
              </a:p>
            </p:txBody>
          </p:sp>
          <p:sp>
            <p:nvSpPr>
              <p:cNvPr id="19480" name="矩形 24"/>
              <p:cNvSpPr/>
              <p:nvPr/>
            </p:nvSpPr>
            <p:spPr>
              <a:xfrm>
                <a:off x="5927" y="9244"/>
                <a:ext cx="757" cy="237"/>
              </a:xfrm>
              <a:prstGeom prst="rect">
                <a:avLst/>
              </a:prstGeom>
              <a:solidFill>
                <a:srgbClr val="D9D9D9">
                  <a:alpha val="54117"/>
                </a:srgbClr>
              </a:solidFill>
              <a:ln w="9525">
                <a:noFill/>
              </a:ln>
            </p:spPr>
            <p:txBody>
              <a:bodyPr lIns="0" tIns="0" rIns="0" bIns="0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ea typeface="黑体" panose="02010609060101010101" charset="-122"/>
                  </a:rPr>
                  <a:t>广州</a:t>
                </a:r>
                <a:endParaRPr lang="zh-CN" altLang="en-US" sz="1000" dirty="0">
                  <a:ea typeface="黑体" panose="02010609060101010101" charset="-122"/>
                </a:endParaRPr>
              </a:p>
            </p:txBody>
          </p:sp>
          <p:sp>
            <p:nvSpPr>
              <p:cNvPr id="19481" name="矩形 25"/>
              <p:cNvSpPr/>
              <p:nvPr/>
            </p:nvSpPr>
            <p:spPr>
              <a:xfrm>
                <a:off x="6528" y="9578"/>
                <a:ext cx="922" cy="250"/>
              </a:xfrm>
              <a:prstGeom prst="rect">
                <a:avLst/>
              </a:prstGeom>
              <a:solidFill>
                <a:srgbClr val="D9D9D9">
                  <a:alpha val="54117"/>
                </a:srgbClr>
              </a:solidFill>
              <a:ln w="9525">
                <a:noFill/>
              </a:ln>
            </p:spPr>
            <p:txBody>
              <a:bodyPr lIns="0" tIns="0" rIns="0" bIns="0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ea typeface="黑体" panose="02010609060101010101" charset="-122"/>
                  </a:rPr>
                  <a:t>香港</a:t>
                </a:r>
                <a:endParaRPr lang="zh-CN" altLang="en-US" sz="1000" dirty="0">
                  <a:ea typeface="黑体" panose="02010609060101010101" charset="-122"/>
                </a:endParaRPr>
              </a:p>
            </p:txBody>
          </p:sp>
          <p:sp>
            <p:nvSpPr>
              <p:cNvPr id="19482" name="矩形 26"/>
              <p:cNvSpPr/>
              <p:nvPr/>
            </p:nvSpPr>
            <p:spPr>
              <a:xfrm>
                <a:off x="7909" y="8893"/>
                <a:ext cx="704" cy="351"/>
              </a:xfrm>
              <a:prstGeom prst="rect">
                <a:avLst/>
              </a:prstGeom>
              <a:solidFill>
                <a:srgbClr val="D9D9D9">
                  <a:alpha val="54117"/>
                </a:srgbClr>
              </a:solidFill>
              <a:ln w="9525">
                <a:noFill/>
              </a:ln>
            </p:spPr>
            <p:txBody>
              <a:bodyPr lIns="0" tIns="0" rIns="0" bIns="0" anchor="ctr"/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32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8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•"/>
                  <a:defRPr sz="24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–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微软雅黑" panose="020B0503020204020204" pitchFamily="34" charset="-122"/>
                  <a:buChar char="»"/>
                  <a:defRPr sz="2000">
                    <a:solidFill>
                      <a:schemeClr val="tx1"/>
                    </a:solidFill>
                    <a:latin typeface="黑体" panose="02010609060101010101" charset="-122"/>
                    <a:ea typeface="微软雅黑" panose="020B0503020204020204" pitchFamily="34" charset="-122"/>
                    <a:cs typeface="微软雅黑" panose="020B0503020204020204" pitchFamily="34" charset="-122"/>
                    <a:sym typeface="黑体" panose="02010609060101010101" charset="-122"/>
                  </a:defRPr>
                </a:lvl5pPr>
              </a:lstStyle>
              <a:p>
                <a:pPr marL="0" lvl="0" indent="0" algn="ctr" eaLnBrk="1" hangingPunct="1">
                  <a:spcBef>
                    <a:spcPct val="0"/>
                  </a:spcBef>
                  <a:buFont typeface="Arial" panose="020B0604020202020204" pitchFamily="34" charset="0"/>
                  <a:buNone/>
                </a:pPr>
                <a:r>
                  <a:rPr lang="zh-CN" altLang="en-US" sz="1000" dirty="0">
                    <a:ea typeface="黑体" panose="02010609060101010101" charset="-122"/>
                  </a:rPr>
                  <a:t>台北</a:t>
                </a:r>
                <a:endParaRPr lang="zh-CN" altLang="en-US" sz="1000" dirty="0">
                  <a:ea typeface="黑体" panose="02010609060101010101" charset="-122"/>
                </a:endParaRPr>
              </a:p>
            </p:txBody>
          </p:sp>
          <p:sp>
            <p:nvSpPr>
              <p:cNvPr id="56" name="任意多边形 8"/>
              <p:cNvSpPr/>
              <p:nvPr/>
            </p:nvSpPr>
            <p:spPr>
              <a:xfrm>
                <a:off x="2809" y="6819"/>
                <a:ext cx="5561" cy="1923"/>
              </a:xfrm>
              <a:custGeom>
                <a:avLst/>
                <a:gdLst>
                  <a:gd name="txL" fmla="*/ 0 w 6836138"/>
                  <a:gd name="txT" fmla="*/ 0 h 2497613"/>
                  <a:gd name="txR" fmla="*/ 6836138 w 6836138"/>
                  <a:gd name="txB" fmla="*/ 2497613 h 2497613"/>
                </a:gdLst>
                <a:ahLst/>
                <a:cxnLst>
                  <a:cxn ang="0">
                    <a:pos x="331184" y="39143"/>
                  </a:cxn>
                  <a:cxn ang="0">
                    <a:pos x="306676" y="30672"/>
                  </a:cxn>
                  <a:cxn ang="0">
                    <a:pos x="290142" y="29584"/>
                  </a:cxn>
                  <a:cxn ang="0">
                    <a:pos x="277877" y="40898"/>
                  </a:cxn>
                  <a:cxn ang="0">
                    <a:pos x="261190" y="49452"/>
                  </a:cxn>
                  <a:cxn ang="0">
                    <a:pos x="246701" y="43915"/>
                  </a:cxn>
                  <a:cxn ang="0">
                    <a:pos x="237974" y="49922"/>
                  </a:cxn>
                  <a:cxn ang="0">
                    <a:pos x="229786" y="66510"/>
                  </a:cxn>
                  <a:cxn ang="0">
                    <a:pos x="218395" y="66510"/>
                  </a:cxn>
                  <a:cxn ang="0">
                    <a:pos x="203618" y="52409"/>
                  </a:cxn>
                  <a:cxn ang="0">
                    <a:pos x="182775" y="50404"/>
                  </a:cxn>
                  <a:cxn ang="0">
                    <a:pos x="169124" y="55011"/>
                  </a:cxn>
                  <a:cxn ang="0">
                    <a:pos x="161051" y="59209"/>
                  </a:cxn>
                  <a:cxn ang="0">
                    <a:pos x="150313" y="63532"/>
                  </a:cxn>
                  <a:cxn ang="0">
                    <a:pos x="140135" y="69560"/>
                  </a:cxn>
                  <a:cxn ang="0">
                    <a:pos x="134060" y="75447"/>
                  </a:cxn>
                  <a:cxn ang="0">
                    <a:pos x="121186" y="86800"/>
                  </a:cxn>
                  <a:cxn ang="0">
                    <a:pos x="114125" y="81564"/>
                  </a:cxn>
                  <a:cxn ang="0">
                    <a:pos x="106785" y="78364"/>
                  </a:cxn>
                  <a:cxn ang="0">
                    <a:pos x="93726" y="85756"/>
                  </a:cxn>
                  <a:cxn ang="0">
                    <a:pos x="88307" y="78592"/>
                  </a:cxn>
                  <a:cxn ang="0">
                    <a:pos x="86967" y="69884"/>
                  </a:cxn>
                  <a:cxn ang="0">
                    <a:pos x="83528" y="60012"/>
                  </a:cxn>
                  <a:cxn ang="0">
                    <a:pos x="77221" y="49997"/>
                  </a:cxn>
                  <a:cxn ang="0">
                    <a:pos x="72249" y="44088"/>
                  </a:cxn>
                  <a:cxn ang="0">
                    <a:pos x="65645" y="34565"/>
                  </a:cxn>
                  <a:cxn ang="0">
                    <a:pos x="51752" y="12690"/>
                  </a:cxn>
                  <a:cxn ang="0">
                    <a:pos x="24739" y="1391"/>
                  </a:cxn>
                  <a:cxn ang="0">
                    <a:pos x="0" y="3251"/>
                  </a:cxn>
                </a:cxnLst>
                <a:rect l="txL" t="txT" r="txR" b="txB"/>
                <a:pathLst>
                  <a:path w="6836138" h="2497613">
                    <a:moveTo>
                      <a:pt x="6836138" y="1124526"/>
                    </a:moveTo>
                    <a:lnTo>
                      <a:pt x="6330269" y="881141"/>
                    </a:lnTo>
                    <a:lnTo>
                      <a:pt x="5988981" y="849900"/>
                    </a:lnTo>
                    <a:cubicBezTo>
                      <a:pt x="5931174" y="847272"/>
                      <a:pt x="5835421" y="1079817"/>
                      <a:pt x="5735818" y="1174947"/>
                    </a:cubicBezTo>
                    <a:cubicBezTo>
                      <a:pt x="5636215" y="1270077"/>
                      <a:pt x="5470190" y="1331343"/>
                      <a:pt x="5391362" y="1420681"/>
                    </a:cubicBezTo>
                    <a:cubicBezTo>
                      <a:pt x="5312534" y="1510019"/>
                      <a:pt x="5172166" y="1259346"/>
                      <a:pt x="5092296" y="1261595"/>
                    </a:cubicBezTo>
                    <a:cubicBezTo>
                      <a:pt x="5012426" y="1263844"/>
                      <a:pt x="4970336" y="1325988"/>
                      <a:pt x="4912144" y="1434174"/>
                    </a:cubicBezTo>
                    <a:cubicBezTo>
                      <a:pt x="4853952" y="1542360"/>
                      <a:pt x="4810498" y="1831288"/>
                      <a:pt x="4743143" y="1910711"/>
                    </a:cubicBezTo>
                    <a:cubicBezTo>
                      <a:pt x="4675788" y="1990134"/>
                      <a:pt x="4598040" y="1978224"/>
                      <a:pt x="4508014" y="1910711"/>
                    </a:cubicBezTo>
                    <a:cubicBezTo>
                      <a:pt x="4417988" y="1843198"/>
                      <a:pt x="4358149" y="1548324"/>
                      <a:pt x="4202988" y="1505630"/>
                    </a:cubicBezTo>
                    <a:lnTo>
                      <a:pt x="3772753" y="1448040"/>
                    </a:lnTo>
                    <a:cubicBezTo>
                      <a:pt x="3629341" y="1428843"/>
                      <a:pt x="3565727" y="1538228"/>
                      <a:pt x="3490993" y="1580384"/>
                    </a:cubicBezTo>
                    <a:cubicBezTo>
                      <a:pt x="3416259" y="1622540"/>
                      <a:pt x="3424312" y="1677799"/>
                      <a:pt x="3324350" y="1700974"/>
                    </a:cubicBezTo>
                    <a:cubicBezTo>
                      <a:pt x="3224388" y="1724149"/>
                      <a:pt x="3174650" y="1775604"/>
                      <a:pt x="3102693" y="1825167"/>
                    </a:cubicBezTo>
                    <a:cubicBezTo>
                      <a:pt x="3030736" y="1874731"/>
                      <a:pt x="2955669" y="1966824"/>
                      <a:pt x="2892607" y="1998355"/>
                    </a:cubicBezTo>
                    <a:lnTo>
                      <a:pt x="2767197" y="2167472"/>
                    </a:lnTo>
                    <a:cubicBezTo>
                      <a:pt x="2696962" y="2320370"/>
                      <a:pt x="2570053" y="2464309"/>
                      <a:pt x="2501473" y="2493600"/>
                    </a:cubicBezTo>
                    <a:cubicBezTo>
                      <a:pt x="2432893" y="2522891"/>
                      <a:pt x="2405265" y="2383606"/>
                      <a:pt x="2355718" y="2343220"/>
                    </a:cubicBezTo>
                    <a:cubicBezTo>
                      <a:pt x="2306171" y="2302834"/>
                      <a:pt x="2274369" y="2231215"/>
                      <a:pt x="2204192" y="2251283"/>
                    </a:cubicBezTo>
                    <a:cubicBezTo>
                      <a:pt x="2134015" y="2271351"/>
                      <a:pt x="1983538" y="2436102"/>
                      <a:pt x="1934657" y="2463626"/>
                    </a:cubicBezTo>
                    <a:cubicBezTo>
                      <a:pt x="1885776" y="2491150"/>
                      <a:pt x="1830364" y="2325950"/>
                      <a:pt x="1822793" y="2257821"/>
                    </a:cubicBezTo>
                    <a:cubicBezTo>
                      <a:pt x="1786007" y="2276214"/>
                      <a:pt x="1811581" y="2096609"/>
                      <a:pt x="1795140" y="2007650"/>
                    </a:cubicBezTo>
                    <a:cubicBezTo>
                      <a:pt x="1778699" y="1918691"/>
                      <a:pt x="1755675" y="1787130"/>
                      <a:pt x="1724144" y="1724068"/>
                    </a:cubicBezTo>
                    <a:lnTo>
                      <a:pt x="1593957" y="1436324"/>
                    </a:lnTo>
                    <a:lnTo>
                      <a:pt x="1491335" y="1266575"/>
                    </a:lnTo>
                    <a:cubicBezTo>
                      <a:pt x="1430901" y="1179865"/>
                      <a:pt x="1425536" y="1143325"/>
                      <a:pt x="1355018" y="992989"/>
                    </a:cubicBezTo>
                    <a:cubicBezTo>
                      <a:pt x="1284500" y="842653"/>
                      <a:pt x="1254090" y="472759"/>
                      <a:pt x="1068229" y="364560"/>
                    </a:cubicBezTo>
                    <a:lnTo>
                      <a:pt x="510645" y="39964"/>
                    </a:lnTo>
                    <a:cubicBezTo>
                      <a:pt x="324784" y="-68235"/>
                      <a:pt x="170215" y="75591"/>
                      <a:pt x="0" y="93404"/>
                    </a:cubicBezTo>
                  </a:path>
                </a:pathLst>
              </a:custGeom>
              <a:noFill/>
              <a:ln w="50800" cap="flat" cmpd="sng">
                <a:solidFill>
                  <a:srgbClr val="0000CC">
                    <a:alpha val="100000"/>
                  </a:srgbClr>
                </a:solidFill>
                <a:prstDash val="sysDash"/>
                <a:round/>
                <a:headEnd type="stealth" w="med" len="med"/>
                <a:tailEnd type="none" w="med" len="med"/>
              </a:ln>
              <a:effectLst>
                <a:outerShdw dist="20000" dir="5400000" algn="ctr" rotWithShape="0">
                  <a:srgbClr val="000000">
                    <a:alpha val="26999"/>
                  </a:srgbClr>
                </a:outerShdw>
              </a:effec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" name="任意多边形 9"/>
              <p:cNvSpPr/>
              <p:nvPr/>
            </p:nvSpPr>
            <p:spPr>
              <a:xfrm>
                <a:off x="5538" y="5670"/>
                <a:ext cx="2806" cy="4023"/>
              </a:xfrm>
              <a:custGeom>
                <a:avLst/>
                <a:gdLst>
                  <a:gd name="txL" fmla="*/ 0 w 2528394"/>
                  <a:gd name="txT" fmla="*/ 0 h 3828380"/>
                  <a:gd name="txR" fmla="*/ 2528394 w 2528394"/>
                  <a:gd name="txB" fmla="*/ 3828380 h 3828380"/>
                </a:gdLst>
                <a:ahLst/>
                <a:cxnLst>
                  <a:cxn ang="0">
                    <a:pos x="790063" y="22801"/>
                  </a:cxn>
                  <a:cxn ang="0">
                    <a:pos x="667041" y="78391"/>
                  </a:cxn>
                  <a:cxn ang="0">
                    <a:pos x="686678" y="4951"/>
                  </a:cxn>
                  <a:cxn ang="0">
                    <a:pos x="635499" y="12743"/>
                  </a:cxn>
                  <a:cxn ang="0">
                    <a:pos x="570241" y="48197"/>
                  </a:cxn>
                  <a:cxn ang="0">
                    <a:pos x="522192" y="76643"/>
                  </a:cxn>
                  <a:cxn ang="0">
                    <a:pos x="512339" y="115693"/>
                  </a:cxn>
                  <a:cxn ang="0">
                    <a:pos x="576383" y="144094"/>
                  </a:cxn>
                  <a:cxn ang="0">
                    <a:pos x="684762" y="144094"/>
                  </a:cxn>
                  <a:cxn ang="0">
                    <a:pos x="684762" y="172495"/>
                  </a:cxn>
                  <a:cxn ang="0">
                    <a:pos x="620720" y="215095"/>
                  </a:cxn>
                  <a:cxn ang="0">
                    <a:pos x="601015" y="247045"/>
                  </a:cxn>
                  <a:cxn ang="0">
                    <a:pos x="655204" y="300296"/>
                  </a:cxn>
                  <a:cxn ang="0">
                    <a:pos x="724173" y="367747"/>
                  </a:cxn>
                  <a:cxn ang="0">
                    <a:pos x="753985" y="435198"/>
                  </a:cxn>
                  <a:cxn ang="0">
                    <a:pos x="743879" y="520398"/>
                  </a:cxn>
                  <a:cxn ang="0">
                    <a:pos x="699541" y="598500"/>
                  </a:cxn>
                  <a:cxn ang="0">
                    <a:pos x="635499" y="687251"/>
                  </a:cxn>
                  <a:cxn ang="0">
                    <a:pos x="541898" y="768901"/>
                  </a:cxn>
                  <a:cxn ang="0">
                    <a:pos x="384255" y="822153"/>
                  </a:cxn>
                  <a:cxn ang="0">
                    <a:pos x="277987" y="846495"/>
                  </a:cxn>
                  <a:cxn ang="0">
                    <a:pos x="191872" y="859773"/>
                  </a:cxn>
                  <a:cxn ang="0">
                    <a:pos x="133012" y="861203"/>
                  </a:cxn>
                  <a:cxn ang="0">
                    <a:pos x="14779" y="847002"/>
                  </a:cxn>
                  <a:cxn ang="0">
                    <a:pos x="0" y="843453"/>
                  </a:cxn>
                </a:cxnLst>
                <a:rect l="txL" t="txT" r="txR" b="txB"/>
                <a:pathLst>
                  <a:path w="2528394" h="3828380">
                    <a:moveTo>
                      <a:pt x="2528394" y="101256"/>
                    </a:moveTo>
                    <a:cubicBezTo>
                      <a:pt x="2493485" y="88164"/>
                      <a:pt x="2189840" y="361342"/>
                      <a:pt x="2134697" y="348131"/>
                    </a:cubicBezTo>
                    <a:cubicBezTo>
                      <a:pt x="2079554" y="334920"/>
                      <a:pt x="2214362" y="70583"/>
                      <a:pt x="2197538" y="21992"/>
                    </a:cubicBezTo>
                    <a:cubicBezTo>
                      <a:pt x="2180714" y="-26599"/>
                      <a:pt x="2102068" y="14547"/>
                      <a:pt x="2033751" y="56588"/>
                    </a:cubicBezTo>
                    <a:lnTo>
                      <a:pt x="1824909" y="214039"/>
                    </a:lnTo>
                    <a:cubicBezTo>
                      <a:pt x="1751337" y="282356"/>
                      <a:pt x="1702027" y="290410"/>
                      <a:pt x="1671144" y="340368"/>
                    </a:cubicBezTo>
                    <a:cubicBezTo>
                      <a:pt x="1640261" y="390326"/>
                      <a:pt x="1610710" y="463864"/>
                      <a:pt x="1639613" y="513788"/>
                    </a:cubicBezTo>
                    <a:lnTo>
                      <a:pt x="1844565" y="639912"/>
                    </a:lnTo>
                    <a:cubicBezTo>
                      <a:pt x="1912882" y="681953"/>
                      <a:pt x="2133600" y="618891"/>
                      <a:pt x="2191407" y="639912"/>
                    </a:cubicBezTo>
                    <a:cubicBezTo>
                      <a:pt x="2249214" y="660933"/>
                      <a:pt x="2225566" y="713485"/>
                      <a:pt x="2191407" y="766037"/>
                    </a:cubicBezTo>
                    <a:lnTo>
                      <a:pt x="1986455" y="955223"/>
                    </a:lnTo>
                    <a:cubicBezTo>
                      <a:pt x="1941786" y="1010402"/>
                      <a:pt x="1905000" y="1034050"/>
                      <a:pt x="1923393" y="1097112"/>
                    </a:cubicBezTo>
                    <a:cubicBezTo>
                      <a:pt x="1941786" y="1160174"/>
                      <a:pt x="2031123" y="1244257"/>
                      <a:pt x="2096813" y="1333595"/>
                    </a:cubicBezTo>
                    <a:lnTo>
                      <a:pt x="2317531" y="1633140"/>
                    </a:lnTo>
                    <a:cubicBezTo>
                      <a:pt x="2378504" y="1732988"/>
                      <a:pt x="2402422" y="1819699"/>
                      <a:pt x="2412932" y="1932685"/>
                    </a:cubicBezTo>
                    <a:cubicBezTo>
                      <a:pt x="2423442" y="2045671"/>
                      <a:pt x="2409631" y="2190188"/>
                      <a:pt x="2380593" y="2311057"/>
                    </a:cubicBezTo>
                    <a:cubicBezTo>
                      <a:pt x="2351555" y="2431926"/>
                      <a:pt x="2296510" y="2534402"/>
                      <a:pt x="2238703" y="2657899"/>
                    </a:cubicBezTo>
                    <a:lnTo>
                      <a:pt x="2033751" y="3052037"/>
                    </a:lnTo>
                    <a:cubicBezTo>
                      <a:pt x="1949668" y="3178161"/>
                      <a:pt x="1868214" y="3314795"/>
                      <a:pt x="1734207" y="3414643"/>
                    </a:cubicBezTo>
                    <a:cubicBezTo>
                      <a:pt x="1600200" y="3514491"/>
                      <a:pt x="1370474" y="3593694"/>
                      <a:pt x="1229710" y="3651126"/>
                    </a:cubicBezTo>
                    <a:cubicBezTo>
                      <a:pt x="1088946" y="3708558"/>
                      <a:pt x="992237" y="3731388"/>
                      <a:pt x="889625" y="3759233"/>
                    </a:cubicBezTo>
                    <a:cubicBezTo>
                      <a:pt x="787013" y="3787078"/>
                      <a:pt x="658705" y="3818199"/>
                      <a:pt x="614036" y="3818199"/>
                    </a:cubicBezTo>
                    <a:cubicBezTo>
                      <a:pt x="569367" y="3818199"/>
                      <a:pt x="529032" y="3835979"/>
                      <a:pt x="425669" y="3824547"/>
                    </a:cubicBezTo>
                    <a:lnTo>
                      <a:pt x="47296" y="3761485"/>
                    </a:lnTo>
                    <a:lnTo>
                      <a:pt x="0" y="3745719"/>
                    </a:lnTo>
                  </a:path>
                </a:pathLst>
              </a:custGeom>
              <a:noFill/>
              <a:ln w="50800" cap="flat" cmpd="sng">
                <a:solidFill>
                  <a:srgbClr val="0000CC">
                    <a:alpha val="100000"/>
                  </a:srgbClr>
                </a:solidFill>
                <a:prstDash val="sysDash"/>
                <a:round/>
                <a:headEnd type="none" w="med" len="med"/>
                <a:tailEnd type="none" w="med" len="med"/>
              </a:ln>
              <a:effectLst>
                <a:outerShdw dist="20000" dir="5400000" algn="ctr" rotWithShape="0">
                  <a:srgbClr val="000000">
                    <a:alpha val="26999"/>
                  </a:srgbClr>
                </a:outerShdw>
              </a:effectLst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58" name="Group 24"/>
              <p:cNvGrpSpPr/>
              <p:nvPr/>
            </p:nvGrpSpPr>
            <p:grpSpPr>
              <a:xfrm>
                <a:off x="6511" y="6055"/>
                <a:ext cx="3674" cy="3478"/>
                <a:chOff x="0" y="0"/>
                <a:chExt cx="1718" cy="1626"/>
              </a:xfrm>
            </p:grpSpPr>
            <p:cxnSp>
              <p:nvCxnSpPr>
                <p:cNvPr id="19489" name="直接箭头连接符 29"/>
                <p:cNvCxnSpPr>
                  <a:stCxn id="19488" idx="5"/>
                </p:cNvCxnSpPr>
                <p:nvPr/>
              </p:nvCxnSpPr>
              <p:spPr>
                <a:xfrm>
                  <a:off x="906" y="839"/>
                  <a:ext cx="624" cy="455"/>
                </a:xfrm>
                <a:prstGeom prst="straightConnector1">
                  <a:avLst/>
                </a:prstGeom>
                <a:ln w="6350" cap="flat" cmpd="sng">
                  <a:solidFill>
                    <a:schemeClr val="tx1"/>
                  </a:solidFill>
                  <a:prstDash val="solid"/>
                  <a:headEnd type="none" w="med" len="med"/>
                  <a:tailEnd type="triangle" w="med" len="med"/>
                </a:ln>
              </p:spPr>
            </p:cxnSp>
            <p:sp>
              <p:nvSpPr>
                <p:cNvPr id="19490" name="椭圆 28"/>
                <p:cNvSpPr/>
                <p:nvPr/>
              </p:nvSpPr>
              <p:spPr>
                <a:xfrm>
                  <a:off x="0" y="0"/>
                  <a:ext cx="1718" cy="1626"/>
                </a:xfrm>
                <a:prstGeom prst="ellipse">
                  <a:avLst/>
                </a:prstGeom>
                <a:noFill/>
                <a:ln w="25400" cap="flat" cmpd="sng">
                  <a:solidFill>
                    <a:srgbClr val="0000FF"/>
                  </a:solidFill>
                  <a:prstDash val="sysDash"/>
                  <a:headEnd type="none" w="med" len="med"/>
                  <a:tailEnd type="none" w="med" len="med"/>
                </a:ln>
                <a:effectLst>
                  <a:outerShdw dist="12700" dir="5400000" algn="ctr" rotWithShape="0">
                    <a:srgbClr val="7F7F7F"/>
                  </a:outerShdw>
                </a:effectLst>
              </p:spPr>
              <p:txBody>
                <a:bodyPr anchor="ctr"/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•"/>
                    <a:defRPr sz="32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–"/>
                    <a:defRPr sz="28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•"/>
                    <a:defRPr sz="24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–"/>
                    <a:defRPr sz="20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»"/>
                    <a:defRPr sz="20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5pPr>
                </a:lstStyle>
                <a:p>
                  <a:pPr marL="0" lvl="0" indent="0" algn="ctr" eaLnBrk="1" hangingPunct="1"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zh-CN" sz="1000" dirty="0">
                    <a:solidFill>
                      <a:srgbClr val="FFFFFF"/>
                    </a:solidFill>
                    <a:ea typeface="黑体" panose="02010609060101010101" charset="-122"/>
                  </a:endParaRPr>
                </a:p>
              </p:txBody>
            </p:sp>
            <p:sp>
              <p:nvSpPr>
                <p:cNvPr id="19491" name="矩形 30"/>
                <p:cNvSpPr/>
                <p:nvPr/>
              </p:nvSpPr>
              <p:spPr>
                <a:xfrm rot="2263884">
                  <a:off x="1083" y="1014"/>
                  <a:ext cx="575" cy="138"/>
                </a:xfrm>
                <a:prstGeom prst="rect">
                  <a:avLst/>
                </a:prstGeom>
                <a:solidFill>
                  <a:srgbClr val="D9D9D9">
                    <a:alpha val="54117"/>
                  </a:srgbClr>
                </a:solidFill>
                <a:ln w="9525">
                  <a:noFill/>
                </a:ln>
              </p:spPr>
              <p:txBody>
                <a:bodyPr lIns="0" tIns="0" rIns="0" bIns="0" anchor="ctr"/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•"/>
                    <a:defRPr sz="32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–"/>
                    <a:defRPr sz="28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•"/>
                    <a:defRPr sz="24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–"/>
                    <a:defRPr sz="20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»"/>
                    <a:defRPr sz="20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5pPr>
                </a:lstStyle>
                <a:p>
                  <a:pPr marL="0" lvl="0" indent="0" algn="ctr" eaLnBrk="1" hangingPunct="1"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en-US" altLang="zh-CN" sz="1000" dirty="0">
                      <a:ea typeface="黑体" panose="02010609060101010101" charset="-122"/>
                    </a:rPr>
                    <a:t>500</a:t>
                  </a:r>
                  <a:r>
                    <a:rPr lang="zh-CN" altLang="en-US" sz="1000" dirty="0">
                      <a:ea typeface="黑体" panose="02010609060101010101" charset="-122"/>
                    </a:rPr>
                    <a:t>海里</a:t>
                  </a:r>
                  <a:endParaRPr lang="zh-CN" altLang="en-US" sz="1000" dirty="0">
                    <a:ea typeface="黑体" panose="02010609060101010101" charset="-122"/>
                  </a:endParaRPr>
                </a:p>
              </p:txBody>
            </p:sp>
          </p:grpSp>
          <p:grpSp>
            <p:nvGrpSpPr>
              <p:cNvPr id="62" name="Group 28"/>
              <p:cNvGrpSpPr/>
              <p:nvPr/>
            </p:nvGrpSpPr>
            <p:grpSpPr>
              <a:xfrm>
                <a:off x="8264" y="7563"/>
                <a:ext cx="905" cy="372"/>
                <a:chOff x="0" y="0"/>
                <a:chExt cx="423" cy="174"/>
              </a:xfrm>
            </p:grpSpPr>
            <p:sp>
              <p:nvSpPr>
                <p:cNvPr id="19487" name="矩形 27"/>
                <p:cNvSpPr/>
                <p:nvPr/>
              </p:nvSpPr>
              <p:spPr>
                <a:xfrm>
                  <a:off x="50" y="0"/>
                  <a:ext cx="373" cy="174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  <p:txBody>
                <a:bodyPr lIns="0" tIns="0" rIns="0" bIns="0" anchor="ctr"/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•"/>
                    <a:defRPr sz="32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–"/>
                    <a:defRPr sz="28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•"/>
                    <a:defRPr sz="24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–"/>
                    <a:defRPr sz="20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»"/>
                    <a:defRPr sz="20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5pPr>
                </a:lstStyle>
                <a:p>
                  <a:pPr marL="0" lvl="0" indent="0" algn="ctr" eaLnBrk="1" hangingPunct="1"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r>
                    <a:rPr lang="zh-CN" altLang="en-US" sz="1400" b="1" dirty="0">
                      <a:solidFill>
                        <a:srgbClr val="000000"/>
                      </a:solidFill>
                      <a:latin typeface="方正小标宋简体" panose="03000509000000000000" pitchFamily="2" charset="-122"/>
                      <a:ea typeface="方正小标宋简体" panose="03000509000000000000" pitchFamily="2" charset="-122"/>
                    </a:rPr>
                    <a:t>舟山</a:t>
                  </a:r>
                  <a:endParaRPr lang="zh-CN" altLang="en-US" sz="1400" b="1" dirty="0">
                    <a:solidFill>
                      <a:srgbClr val="000000"/>
                    </a:solidFill>
                    <a:latin typeface="方正小标宋简体" panose="03000509000000000000" pitchFamily="2" charset="-122"/>
                    <a:ea typeface="方正小标宋简体" panose="03000509000000000000" pitchFamily="2" charset="-122"/>
                  </a:endParaRPr>
                </a:p>
              </p:txBody>
            </p:sp>
            <p:sp>
              <p:nvSpPr>
                <p:cNvPr id="19488" name="椭圆 17"/>
                <p:cNvSpPr/>
                <p:nvPr/>
              </p:nvSpPr>
              <p:spPr>
                <a:xfrm>
                  <a:off x="0" y="47"/>
                  <a:ext cx="101" cy="96"/>
                </a:xfrm>
                <a:prstGeom prst="ellipse">
                  <a:avLst/>
                </a:prstGeom>
                <a:solidFill>
                  <a:srgbClr val="FF0000"/>
                </a:solidFill>
                <a:ln w="15875" cap="flat" cmpd="sng">
                  <a:solidFill>
                    <a:schemeClr val="tx1"/>
                  </a:solidFill>
                  <a:prstDash val="solid"/>
                  <a:headEnd type="none" w="med" len="med"/>
                  <a:tailEnd type="none" w="med" len="med"/>
                </a:ln>
              </p:spPr>
              <p:txBody>
                <a:bodyPr anchor="ctr"/>
                <a:lstStyle>
                  <a:lvl1pPr marL="342900" indent="-3429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•"/>
                    <a:defRPr sz="32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1pPr>
                  <a:lvl2pPr marL="742950" indent="-28575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–"/>
                    <a:defRPr sz="28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2pPr>
                  <a:lvl3pPr marL="11430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•"/>
                    <a:defRPr sz="24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3pPr>
                  <a:lvl4pPr marL="16002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–"/>
                    <a:defRPr sz="20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4pPr>
                  <a:lvl5pPr marL="2057400" indent="-228600" algn="l" rtl="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微软雅黑" panose="020B0503020204020204" pitchFamily="34" charset="-122"/>
                    <a:buChar char="»"/>
                    <a:defRPr sz="2000">
                      <a:solidFill>
                        <a:schemeClr val="tx1"/>
                      </a:solidFill>
                      <a:latin typeface="黑体" panose="02010609060101010101" charset="-122"/>
                      <a:ea typeface="微软雅黑" panose="020B0503020204020204" pitchFamily="34" charset="-122"/>
                      <a:cs typeface="微软雅黑" panose="020B0503020204020204" pitchFamily="34" charset="-122"/>
                      <a:sym typeface="黑体" panose="02010609060101010101" charset="-122"/>
                    </a:defRPr>
                  </a:lvl5pPr>
                </a:lstStyle>
                <a:p>
                  <a:pPr marL="0" lvl="0" indent="0" algn="ctr" eaLnBrk="1" hangingPunct="1">
                    <a:spcBef>
                      <a:spcPct val="0"/>
                    </a:spcBef>
                    <a:buFont typeface="Arial" panose="020B0604020202020204" pitchFamily="34" charset="0"/>
                    <a:buNone/>
                  </a:pPr>
                  <a:endParaRPr lang="zh-CN" altLang="zh-CN" sz="1000" dirty="0">
                    <a:solidFill>
                      <a:srgbClr val="FFFFFF"/>
                    </a:solidFill>
                    <a:ea typeface="黑体" panose="02010609060101010101" charset="-122"/>
                  </a:endParaR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23901" y="476071"/>
            <a:ext cx="51244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海洋资源世所罕见</a:t>
            </a:r>
            <a:endParaRPr lang="zh-CN" altLang="en-US" sz="2800" b="1" dirty="0">
              <a:solidFill>
                <a:srgbClr val="1456A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647700" y="476250"/>
            <a:ext cx="0" cy="540000"/>
          </a:xfrm>
          <a:prstGeom prst="line">
            <a:avLst/>
          </a:prstGeom>
          <a:ln w="28575">
            <a:solidFill>
              <a:srgbClr val="0045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00"/>
          <a:stretch>
            <a:fillRect/>
          </a:stretch>
        </p:blipFill>
        <p:spPr>
          <a:xfrm>
            <a:off x="4423411" y="540385"/>
            <a:ext cx="3856066" cy="2626995"/>
          </a:xfrm>
          <a:prstGeom prst="rect">
            <a:avLst/>
          </a:prstGeom>
        </p:spPr>
      </p:pic>
      <p:sp>
        <p:nvSpPr>
          <p:cNvPr id="11" name="TextBox 31"/>
          <p:cNvSpPr txBox="1"/>
          <p:nvPr/>
        </p:nvSpPr>
        <p:spPr>
          <a:xfrm>
            <a:off x="568325" y="1381125"/>
            <a:ext cx="3695700" cy="3761740"/>
          </a:xfrm>
          <a:prstGeom prst="rect">
            <a:avLst/>
          </a:prstGeom>
          <a:noFill/>
          <a:ln w="9525">
            <a:noFill/>
          </a:ln>
        </p:spPr>
        <p:txBody>
          <a:bodyPr wrap="square" lIns="68598" tIns="34299" rIns="68598" bIns="34299">
            <a:spAutoFit/>
          </a:bodyPr>
          <a:lstStyle/>
          <a:p>
            <a:pPr marL="342900" indent="-342900" algn="l">
              <a:lnSpc>
                <a:spcPct val="15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Times New Roman" panose="02020603050405020304" pitchFamily="18" charset="0"/>
              </a:rPr>
              <a:t>拥有超280公里的深水岸线和90多座万吨级码头。</a:t>
            </a:r>
            <a:endParaRPr lang="zh-CN" altLang="en-US" sz="2000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 algn="l">
              <a:lnSpc>
                <a:spcPct val="15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舟山渔业资源闻名于世，舟山渔场是世界著名渔场之一。</a:t>
            </a:r>
            <a:endParaRPr lang="zh-CN" altLang="en-US" sz="2000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 algn="l">
              <a:lnSpc>
                <a:spcPct val="150000"/>
              </a:lnSpc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舟山拥有丰富的风能、太阳能、潮汐能等可再生资源，未来将成为中国“碳达峰 碳中和”的海岛样板。</a:t>
            </a:r>
            <a:endParaRPr lang="zh-CN" altLang="en-US" sz="2000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91" t="7383" r="291" b="2895"/>
          <a:stretch>
            <a:fillRect/>
          </a:stretch>
        </p:blipFill>
        <p:spPr>
          <a:xfrm>
            <a:off x="4423410" y="3314821"/>
            <a:ext cx="7412989" cy="32937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图片 5" descr="VCG41N97901632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7418" y="540385"/>
            <a:ext cx="3398982" cy="262699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/>
          <p:nvPr/>
        </p:nvSpPr>
        <p:spPr>
          <a:xfrm>
            <a:off x="6007735" y="1016000"/>
            <a:ext cx="5683250" cy="19380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marL="342900" indent="-342900" algn="l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以船舶修造、海洋工程、水产加工、机械制造等产业为特色的临港工业体系逐步建立。</a:t>
            </a:r>
            <a:endParaRPr lang="zh-CN" altLang="en-US" sz="2000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 algn="l">
              <a:lnSpc>
                <a:spcPct val="150000"/>
              </a:lnSpc>
              <a:spcBef>
                <a:spcPts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绿色石化、现代航空、海洋电子信息、海洋生物医药、新能源等战略性新兴产业加速发展。</a:t>
            </a:r>
            <a:endParaRPr lang="zh-CN" altLang="en-US" sz="2000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723901" y="476071"/>
            <a:ext cx="51244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海洋产业基础雄厚</a:t>
            </a:r>
            <a:endParaRPr lang="zh-CN" altLang="en-US" sz="2800" b="1" dirty="0">
              <a:solidFill>
                <a:srgbClr val="1456A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>
            <p:custDataLst>
              <p:tags r:id="rId2"/>
            </p:custDataLst>
          </p:nvPr>
        </p:nvCxnSpPr>
        <p:spPr>
          <a:xfrm>
            <a:off x="647700" y="476250"/>
            <a:ext cx="0" cy="540000"/>
          </a:xfrm>
          <a:prstGeom prst="line">
            <a:avLst/>
          </a:prstGeom>
          <a:ln w="28575">
            <a:solidFill>
              <a:srgbClr val="0045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图片 14" descr="E:\2019\2\自贸区ppt\2019年2月份ppt\波音交付.jpg波音交付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7735" y="3411220"/>
            <a:ext cx="5698490" cy="3296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79400" dist="1524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8" name="矩形 137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647700" y="3789045"/>
            <a:ext cx="5076825" cy="2919095"/>
          </a:xfrm>
          <a:prstGeom prst="rect">
            <a:avLst/>
          </a:prstGeom>
          <a:blipFill rotWithShape="1">
            <a:blip r:embed="rId6" cstate="print"/>
            <a:stretch>
              <a:fillRect/>
            </a:stretch>
          </a:blipFill>
          <a:ln w="28575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/>
            <a:endParaRPr lang="zh-CN" altLang="en-US" strike="noStrike" noProof="1"/>
          </a:p>
        </p:txBody>
      </p:sp>
      <p:sp>
        <p:nvSpPr>
          <p:cNvPr id="100" name="文本框 99"/>
          <p:cNvSpPr txBox="1"/>
          <p:nvPr/>
        </p:nvSpPr>
        <p:spPr>
          <a:xfrm>
            <a:off x="701040" y="4016375"/>
            <a:ext cx="5000625" cy="3987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绿色石化基地4000万吨/年炼化一体化项目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71235" y="3698240"/>
            <a:ext cx="4148455" cy="398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波音完工和交付中心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2" name="图片 1" descr="2"/>
          <p:cNvPicPr>
            <a:picLocks noChangeAspect="1"/>
          </p:cNvPicPr>
          <p:nvPr/>
        </p:nvPicPr>
        <p:blipFill>
          <a:blip r:embed="rId7"/>
          <a:srcRect t="9981" b="10777"/>
          <a:stretch>
            <a:fillRect/>
          </a:stretch>
        </p:blipFill>
        <p:spPr>
          <a:xfrm>
            <a:off x="647700" y="1106805"/>
            <a:ext cx="5073015" cy="25914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>
            <p:custDataLst>
              <p:tags r:id="rId1"/>
            </p:custDataLst>
          </p:nvPr>
        </p:nvSpPr>
        <p:spPr>
          <a:xfrm>
            <a:off x="723901" y="476071"/>
            <a:ext cx="51244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城市环境宜居宜业</a:t>
            </a:r>
            <a:endParaRPr lang="zh-CN" altLang="en-US" sz="2800" b="1" dirty="0">
              <a:solidFill>
                <a:srgbClr val="1456A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>
            <p:custDataLst>
              <p:tags r:id="rId2"/>
            </p:custDataLst>
          </p:nvPr>
        </p:nvCxnSpPr>
        <p:spPr>
          <a:xfrm>
            <a:off x="647700" y="476250"/>
            <a:ext cx="0" cy="540000"/>
          </a:xfrm>
          <a:prstGeom prst="line">
            <a:avLst/>
          </a:prstGeom>
          <a:ln w="28575">
            <a:solidFill>
              <a:srgbClr val="0045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组合 73"/>
          <p:cNvGrpSpPr/>
          <p:nvPr/>
        </p:nvGrpSpPr>
        <p:grpSpPr>
          <a:xfrm>
            <a:off x="551384" y="1556792"/>
            <a:ext cx="1800200" cy="4616896"/>
            <a:chOff x="551384" y="1836440"/>
            <a:chExt cx="1800200" cy="4616896"/>
          </a:xfrm>
          <a:effectLst>
            <a:outerShdw blurRad="317500" dist="190500" dir="8100000" algn="tr" rotWithShape="0">
              <a:schemeClr val="accent1">
                <a:lumMod val="60000"/>
                <a:lumOff val="40000"/>
                <a:alpha val="30000"/>
              </a:schemeClr>
            </a:outerShdw>
          </a:effectLst>
          <a:scene3d>
            <a:camera prst="perspectiveRight"/>
            <a:lightRig rig="threePt" dir="t"/>
          </a:scene3d>
        </p:grpSpPr>
        <p:sp>
          <p:nvSpPr>
            <p:cNvPr id="75" name="矩形 74"/>
            <p:cNvSpPr/>
            <p:nvPr/>
          </p:nvSpPr>
          <p:spPr>
            <a:xfrm>
              <a:off x="551384" y="1836440"/>
              <a:ext cx="1800200" cy="2232248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551384" y="4221088"/>
              <a:ext cx="1800200" cy="2232248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2477438" y="1675285"/>
            <a:ext cx="1800200" cy="4388294"/>
            <a:chOff x="2567608" y="1836440"/>
            <a:chExt cx="1800200" cy="4616896"/>
          </a:xfrm>
          <a:effectLst>
            <a:outerShdw blurRad="317500" dist="190500" dir="8100000" algn="tr" rotWithShape="0">
              <a:schemeClr val="accent1">
                <a:lumMod val="60000"/>
                <a:lumOff val="40000"/>
                <a:alpha val="30000"/>
              </a:schemeClr>
            </a:outerShdw>
          </a:effectLst>
          <a:scene3d>
            <a:camera prst="perspectiveRight"/>
            <a:lightRig rig="threePt" dir="t"/>
          </a:scene3d>
        </p:grpSpPr>
        <p:sp>
          <p:nvSpPr>
            <p:cNvPr id="78" name="矩形 77"/>
            <p:cNvSpPr/>
            <p:nvPr/>
          </p:nvSpPr>
          <p:spPr>
            <a:xfrm>
              <a:off x="2567608" y="1836440"/>
              <a:ext cx="1800200" cy="2232248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endParaRPr>
            </a:p>
          </p:txBody>
        </p:sp>
        <p:sp>
          <p:nvSpPr>
            <p:cNvPr id="79" name="矩形 78"/>
            <p:cNvSpPr/>
            <p:nvPr/>
          </p:nvSpPr>
          <p:spPr>
            <a:xfrm>
              <a:off x="2567608" y="4221088"/>
              <a:ext cx="1800200" cy="2232248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7986370" y="1675285"/>
            <a:ext cx="1800200" cy="4388294"/>
            <a:chOff x="7896200" y="1836440"/>
            <a:chExt cx="1800200" cy="4616896"/>
          </a:xfrm>
          <a:effectLst>
            <a:outerShdw blurRad="317500" dist="190500" dir="2700000" algn="tl" rotWithShape="0">
              <a:schemeClr val="accent1">
                <a:lumMod val="60000"/>
                <a:lumOff val="40000"/>
                <a:alpha val="30000"/>
              </a:schemeClr>
            </a:outerShdw>
          </a:effectLst>
          <a:scene3d>
            <a:camera prst="perspectiveLeft"/>
            <a:lightRig rig="threePt" dir="t"/>
          </a:scene3d>
        </p:grpSpPr>
        <p:sp>
          <p:nvSpPr>
            <p:cNvPr id="81" name="矩形 80"/>
            <p:cNvSpPr/>
            <p:nvPr/>
          </p:nvSpPr>
          <p:spPr>
            <a:xfrm>
              <a:off x="7896200" y="1836440"/>
              <a:ext cx="1800200" cy="2232248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7896200" y="4221088"/>
              <a:ext cx="1800200" cy="2232248"/>
            </a:xfrm>
            <a:prstGeom prst="rect">
              <a:avLst/>
            </a:prstGeom>
            <a:blipFill>
              <a:blip r:embed="rId8"/>
              <a:stretch>
                <a:fillRect/>
              </a:stretch>
            </a:blipFill>
            <a:ln>
              <a:solidFill>
                <a:schemeClr val="accent1">
                  <a:lumMod val="20000"/>
                  <a:lumOff val="8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endParaRPr>
            </a:p>
          </p:txBody>
        </p:sp>
      </p:grpSp>
      <p:grpSp>
        <p:nvGrpSpPr>
          <p:cNvPr id="83" name="组合 82"/>
          <p:cNvGrpSpPr/>
          <p:nvPr/>
        </p:nvGrpSpPr>
        <p:grpSpPr>
          <a:xfrm>
            <a:off x="9912424" y="1556792"/>
            <a:ext cx="1800200" cy="4616896"/>
            <a:chOff x="9912424" y="1836440"/>
            <a:chExt cx="1800200" cy="4616896"/>
          </a:xfrm>
          <a:effectLst>
            <a:outerShdw blurRad="317500" dist="190500" dir="2700000" algn="tl" rotWithShape="0">
              <a:schemeClr val="accent1">
                <a:lumMod val="60000"/>
                <a:lumOff val="40000"/>
                <a:alpha val="30000"/>
              </a:schemeClr>
            </a:outerShdw>
          </a:effectLst>
          <a:scene3d>
            <a:camera prst="perspectiveLeft"/>
            <a:lightRig rig="threePt" dir="t"/>
          </a:scene3d>
        </p:grpSpPr>
        <p:sp>
          <p:nvSpPr>
            <p:cNvPr id="84" name="矩形 83"/>
            <p:cNvSpPr/>
            <p:nvPr/>
          </p:nvSpPr>
          <p:spPr>
            <a:xfrm>
              <a:off x="9912424" y="1836440"/>
              <a:ext cx="1800200" cy="2232248"/>
            </a:xfrm>
            <a:prstGeom prst="rect">
              <a:avLst/>
            </a:prstGeom>
            <a:blipFill>
              <a:blip r:embed="rId9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9912424" y="4221088"/>
              <a:ext cx="1800200" cy="2232248"/>
            </a:xfrm>
            <a:prstGeom prst="rect">
              <a:avLst/>
            </a:prstGeom>
            <a:blipFill>
              <a:blip r:embed="rId10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思源黑体 CN Bold" panose="020B0800000000000000" charset="-122"/>
                <a:ea typeface="思源黑体 CN Bold" panose="020B0800000000000000" charset="-122"/>
                <a:cs typeface="思源黑体 CN Bold" panose="020B0800000000000000" charset="-122"/>
              </a:endParaRPr>
            </a:p>
          </p:txBody>
        </p:sp>
      </p:grpSp>
      <p:sp>
        <p:nvSpPr>
          <p:cNvPr id="86" name="矩形: 圆角 42"/>
          <p:cNvSpPr/>
          <p:nvPr/>
        </p:nvSpPr>
        <p:spPr>
          <a:xfrm>
            <a:off x="4513630" y="1781203"/>
            <a:ext cx="3164740" cy="4176458"/>
          </a:xfrm>
          <a:prstGeom prst="roundRect">
            <a:avLst>
              <a:gd name="adj" fmla="val 4769"/>
            </a:avLst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53000">
                <a:schemeClr val="accent1">
                  <a:lumMod val="20000"/>
                  <a:lumOff val="80000"/>
                  <a:alpha val="50000"/>
                </a:schemeClr>
              </a:gs>
            </a:gsLst>
            <a:lin ang="2700000" scaled="1"/>
            <a:tileRect/>
          </a:gradFill>
          <a:ln w="19050" cap="flat" cmpd="sng" algn="ctr">
            <a:gradFill>
              <a:gsLst>
                <a:gs pos="0">
                  <a:sysClr val="window" lastClr="FFFFFF"/>
                </a:gs>
                <a:gs pos="100000">
                  <a:sysClr val="window" lastClr="FFFFFF"/>
                </a:gs>
              </a:gsLst>
              <a:lin ang="5400000" scaled="1"/>
            </a:gra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思源黑体 CN Bold" panose="020B0800000000000000" charset="-122"/>
              <a:ea typeface="思源黑体 CN Bold" panose="020B0800000000000000" charset="-122"/>
              <a:cs typeface="思源黑体 CN Bold" panose="020B0800000000000000" charset="-122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4648380" y="2669497"/>
            <a:ext cx="2895240" cy="2399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000" kern="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CN Bold" panose="020B0800000000000000" charset="-122"/>
              </a:rPr>
              <a:t>我国空气环境质量最好的城市之一。</a:t>
            </a:r>
            <a:endParaRPr lang="zh-CN" altLang="en-US" sz="2000" kern="0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思源黑体 CN Bold" panose="020B0800000000000000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000" kern="0" dirty="0" smtClean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CN Bold" panose="020B0800000000000000" charset="-122"/>
              </a:rPr>
              <a:t>素以“海天佛国、渔都港城”著称。</a:t>
            </a:r>
            <a:endParaRPr lang="zh-CN" altLang="en-US" sz="2000" kern="0" dirty="0" smtClean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思源黑体 CN Bold" panose="020B0800000000000000" charset="-122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  <a:defRPr/>
            </a:pPr>
            <a:r>
              <a:rPr lang="zh-CN" altLang="en-US" sz="2000" kern="0" dirty="0" smtClean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CN Bold" panose="020B0800000000000000" charset="-122"/>
              </a:rPr>
              <a:t>中国</a:t>
            </a:r>
            <a:r>
              <a:rPr lang="zh-CN" altLang="en-US" sz="2000" kern="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CN Bold" panose="020B0800000000000000" charset="-122"/>
              </a:rPr>
              <a:t>优秀旅游</a:t>
            </a:r>
            <a:r>
              <a:rPr lang="zh-CN" altLang="en-US" sz="2000" kern="0" dirty="0" smtClean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思源黑体 CN Bold" panose="020B0800000000000000" charset="-122"/>
              </a:rPr>
              <a:t>城市。</a:t>
            </a:r>
            <a:endParaRPr kumimoji="0" lang="en-US" altLang="zh-CN" sz="2000" i="0" u="none" strike="noStrike" kern="0" cap="none" spc="0" normalizeH="0" baseline="0" noProof="0" dirty="0">
              <a:ln>
                <a:noFill/>
              </a:ln>
              <a:solidFill>
                <a:srgbClr val="1456A0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思源黑体 CN Bold" panose="020B0800000000000000" charset="-122"/>
            </a:endParaRPr>
          </a:p>
        </p:txBody>
      </p:sp>
      <p:cxnSp>
        <p:nvCxnSpPr>
          <p:cNvPr id="102" name="直接连接符 101"/>
          <p:cNvCxnSpPr/>
          <p:nvPr/>
        </p:nvCxnSpPr>
        <p:spPr>
          <a:xfrm>
            <a:off x="4771505" y="5636029"/>
            <a:ext cx="2631673" cy="145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723901" y="476071"/>
            <a:ext cx="51244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1456A0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基础配套日益完善</a:t>
            </a:r>
            <a:endParaRPr lang="zh-CN" altLang="en-US" sz="2800" b="1" dirty="0">
              <a:solidFill>
                <a:srgbClr val="1456A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>
            <p:custDataLst>
              <p:tags r:id="rId2"/>
            </p:custDataLst>
          </p:nvPr>
        </p:nvCxnSpPr>
        <p:spPr>
          <a:xfrm>
            <a:off x="647700" y="476250"/>
            <a:ext cx="0" cy="540000"/>
          </a:xfrm>
          <a:prstGeom prst="line">
            <a:avLst/>
          </a:prstGeom>
          <a:ln w="28575">
            <a:solidFill>
              <a:srgbClr val="00457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11" descr="G:\ppt\图片\大学\浙江海洋大学3.jpg浙江海洋大学3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2130" y="4439285"/>
            <a:ext cx="3599815" cy="2209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图片 4" descr="浙江大学      1893-1"/>
          <p:cNvPicPr/>
          <p:nvPr/>
        </p:nvPicPr>
        <p:blipFill>
          <a:blip r:embed="rId4" cstate="print"/>
          <a:srcRect b="13258"/>
          <a:stretch>
            <a:fillRect/>
          </a:stretch>
        </p:blipFill>
        <p:spPr>
          <a:xfrm>
            <a:off x="531495" y="2058670"/>
            <a:ext cx="3599815" cy="220916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54050" y="3712845"/>
            <a:ext cx="2072640" cy="4445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just">
              <a:lnSpc>
                <a:spcPct val="150000"/>
              </a:lnSpc>
              <a:buClrTx/>
              <a:buSzTx/>
              <a:buNone/>
            </a:pPr>
            <a:r>
              <a:rPr lang="zh-CN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浙江大学海洋学院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endParaRPr lang="en-US" altLang="zh-CN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3910" y="6218555"/>
            <a:ext cx="2962275" cy="3232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>
              <a:lnSpc>
                <a:spcPct val="100000"/>
              </a:lnSpc>
              <a:buClrTx/>
              <a:buSzTx/>
              <a:buNone/>
            </a:pPr>
            <a:r>
              <a:rPr lang="zh-CN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浙江海洋大学</a:t>
            </a:r>
            <a:endParaRPr lang="en-US" altLang="zh-CN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11" name="Picture 11"/>
          <p:cNvPicPr>
            <a:picLocks noChangeArrowheads="1"/>
          </p:cNvPicPr>
          <p:nvPr>
            <p:custDataLst>
              <p:tags r:id="rId5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349115" y="2058670"/>
            <a:ext cx="3599815" cy="2209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H:\aaa\ppt\PPT\舟山医院.jpg舟山医院"/>
          <p:cNvPicPr>
            <a:picLocks noChangeArrowheads="1"/>
          </p:cNvPicPr>
          <p:nvPr>
            <p:custDataLst>
              <p:tags r:id="rId7"/>
            </p:custDataLst>
          </p:nvPr>
        </p:nvPicPr>
        <p:blipFill>
          <a:blip r:embed="rId8" cstate="print">
            <a:lum bright="6000"/>
          </a:blip>
          <a:srcRect/>
          <a:stretch>
            <a:fillRect/>
          </a:stretch>
        </p:blipFill>
        <p:spPr bwMode="auto">
          <a:xfrm>
            <a:off x="4349115" y="4439285"/>
            <a:ext cx="3599815" cy="2209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文本框 12"/>
          <p:cNvSpPr txBox="1"/>
          <p:nvPr>
            <p:custDataLst>
              <p:tags r:id="rId9"/>
            </p:custDataLst>
          </p:nvPr>
        </p:nvSpPr>
        <p:spPr>
          <a:xfrm>
            <a:off x="4685030" y="6166485"/>
            <a:ext cx="2482215" cy="32321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 anchor="t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浙大舟山医院</a:t>
            </a:r>
            <a:endParaRPr lang="en-US" altLang="zh-CN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15" name="文本框 2"/>
          <p:cNvSpPr txBox="1"/>
          <p:nvPr>
            <p:custDataLst>
              <p:tags r:id="rId10"/>
            </p:custDataLst>
          </p:nvPr>
        </p:nvSpPr>
        <p:spPr>
          <a:xfrm>
            <a:off x="4582795" y="3834130"/>
            <a:ext cx="2689225" cy="32321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40" tIns="45720" rIns="91440" bIns="45720" rtlCol="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甬舟铁路</a:t>
            </a:r>
            <a:endParaRPr lang="zh-CN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pic>
        <p:nvPicPr>
          <p:cNvPr id="17" name="图片 16" descr="金塘大桥_01"/>
          <p:cNvPicPr/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8166735" y="2058670"/>
            <a:ext cx="3599815" cy="2209165"/>
          </a:xfrm>
          <a:prstGeom prst="rect">
            <a:avLst/>
          </a:prstGeom>
        </p:spPr>
      </p:pic>
      <p:sp>
        <p:nvSpPr>
          <p:cNvPr id="18" name="文本框 17"/>
          <p:cNvSpPr txBox="1"/>
          <p:nvPr>
            <p:custDataLst>
              <p:tags r:id="rId13"/>
            </p:custDataLst>
          </p:nvPr>
        </p:nvSpPr>
        <p:spPr>
          <a:xfrm>
            <a:off x="8386445" y="3712845"/>
            <a:ext cx="2072640" cy="4445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just">
              <a:lnSpc>
                <a:spcPct val="150000"/>
              </a:lnSpc>
              <a:buClrTx/>
              <a:buSzTx/>
              <a:buNone/>
            </a:pPr>
            <a:r>
              <a:rPr lang="zh-CN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舟山跨海大桥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</a:t>
            </a:r>
            <a:endParaRPr lang="en-US" altLang="zh-CN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69582" y="1136724"/>
            <a:ext cx="11152505" cy="76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74000">
                      <a:schemeClr val="accent1">
                        <a:lumMod val="45000"/>
                        <a:lumOff val="55000"/>
                      </a:schemeClr>
                    </a:gs>
                    <a:gs pos="83000">
                      <a:schemeClr val="accent1">
                        <a:lumMod val="45000"/>
                        <a:lumOff val="55000"/>
                      </a:schemeClr>
                    </a:gs>
                    <a:gs pos="100000">
                      <a:schemeClr val="accent1">
                        <a:lumMod val="30000"/>
                        <a:lumOff val="70000"/>
                      </a:schemeClr>
                    </a:gs>
                  </a:gsLst>
                  <a:lin ang="10800000" scaled="0"/>
                </a:gradFill>
              </a14:hiddenFill>
            </a:ext>
          </a:extLst>
        </p:spPr>
        <p:txBody>
          <a:bodyPr wrap="square" rtlCol="0">
            <a:spAutoFit/>
          </a:bodyPr>
          <a:p>
            <a:pPr algn="l">
              <a:lnSpc>
                <a:spcPct val="110000"/>
              </a:lnSpc>
            </a:pPr>
            <a:r>
              <a:rPr sz="2000" dirty="0">
                <a:solidFill>
                  <a:srgbClr val="1456A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已建成舟山跨海大桥和普陀山国际机场，甬舟铁路已开工建设，建成通车后到宁波仅需26分钟；连接上海的沪舟跨海通道已开展前期工作，建成通车后到上海仅需1.5小时。</a:t>
            </a:r>
            <a:endParaRPr sz="2000" dirty="0">
              <a:solidFill>
                <a:srgbClr val="1456A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2" name="图片 1" descr="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166100" y="4421505"/>
            <a:ext cx="3604260" cy="2206625"/>
          </a:xfrm>
          <a:prstGeom prst="rect">
            <a:avLst/>
          </a:prstGeom>
        </p:spPr>
      </p:pic>
      <p:sp>
        <p:nvSpPr>
          <p:cNvPr id="20" name="文本框 19"/>
          <p:cNvSpPr txBox="1"/>
          <p:nvPr>
            <p:custDataLst>
              <p:tags r:id="rId15"/>
            </p:custDataLst>
          </p:nvPr>
        </p:nvSpPr>
        <p:spPr>
          <a:xfrm>
            <a:off x="8308340" y="6045200"/>
            <a:ext cx="2072640" cy="44450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indent="0" algn="just">
              <a:lnSpc>
                <a:spcPct val="150000"/>
              </a:lnSpc>
              <a:buClrTx/>
              <a:buSzTx/>
              <a:buNone/>
            </a:pPr>
            <a:r>
              <a:rPr 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普陀山国际机场</a:t>
            </a:r>
            <a:r>
              <a:rPr lang="en-US" altLang="zh-CN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</a:t>
            </a:r>
            <a:endParaRPr lang="en-US" altLang="zh-CN" b="1" dirty="0">
              <a:solidFill>
                <a:schemeClr val="bg1"/>
              </a:solidFill>
              <a:latin typeface="Times New Roman" panose="02020603050405020304" pitchFamily="18" charset="0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699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BEAUTIFY_FLAG" val="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commondata" val="eyJoZGlkIjoiMGMwZjVjMzA3YWE4ODI3MGIxOWE0Y2EwZjY4ZDRmMGYifQ==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CATEGORY" val="single"/>
  <p:tag name="KSO_WM_SLIDE_ENTRY_ID" val="42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05081_4*i*1"/>
  <p:tag name="KSO_WM_TEMPLATE_CATEGORY" val="custom"/>
  <p:tag name="KSO_WM_TEMPLATE_INDEX" val="20205081"/>
  <p:tag name="KSO_WM_UNIT_LAYERLEVEL" val="1"/>
  <p:tag name="KSO_WM_TAG_VERSION" val="1.0"/>
  <p:tag name="KSO_WM_BEAUTIFY_FLAG" val="#wm#"/>
  <p:tag name="KSO_WM_UNIT_FILL_FORE_SCHEMECOLOR_INDEX" val="13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64.xml><?xml version="1.0" encoding="utf-8"?>
<p:tagLst xmlns:p="http://schemas.openxmlformats.org/presentationml/2006/main">
  <p:tag name="KSO_WM_UNIT_PLACING_PICTURE_USER_VIEWPORT" val="{&quot;height&quot;:5040,&quot;width&quot;:11371}"/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UNIT_PLACING_PICTURE_USER_VIEWPORT" val="{&quot;height&quot;:7153,&quot;width&quot;:12282}"/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UNIT_VALUE" val="1227*2115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diagram20209524_1*d*1"/>
  <p:tag name="KSO_WM_TEMPLATE_CATEGORY" val="diagram"/>
  <p:tag name="KSO_WM_TEMPLATE_INDEX" val="20209524"/>
  <p:tag name="KSO_WM_UNIT_LAYERLEVEL" val="1"/>
  <p:tag name="KSO_WM_TAG_VERSION" val="1.0"/>
  <p:tag name="KSO_WM_BEAUTIFY_FLAG" val="#wm#"/>
  <p:tag name="KSO_WM_CHIP_GROUPID" val="5e7310da9a230a26b9e88a19"/>
  <p:tag name="KSO_WM_CHIP_XID" val="5e7310da9a230a26b9e88a1a"/>
  <p:tag name="KSO_WM_UNIT_DEC_AREA_ID" val="d3daa23137d644cf9308789dbe95c02c"/>
  <p:tag name="KSO_WM_ASSEMBLE_CHIP_INDEX" val="9d14dfcd194f40908dbc4301de79ba43"/>
  <p:tag name="KSO_WM_UNIT_PLACING_PICTURE" val="9d14dfcd194f40908dbc4301de79ba43"/>
  <p:tag name="KSO_WM_UNIT_SUPPORT_UNIT_TYPE" val="[&quot;l&quot;,&quot;m&quot;,&quot;n&quot;,&quot;o&quot;,&quot;p&quot;,&quot;q&quot;,&quot;r&quot;,&quot;δ&quot;,&quot;ε&quot;,&quot;ζ&quot;,&quot;η&quot;,&quot;d&quot;,&quot;α&quot;,&quot;β&quot;,&quot;θ&quot;]"/>
  <p:tag name="KSO_WM_TEMPLATE_ASSEMBLE_XID" val="5f463b8ff3f92eac73807d29"/>
  <p:tag name="KSO_WM_TEMPLATE_ASSEMBLE_GROUPID" val="5f463b8ff3f92eac73807d29"/>
  <p:tag name="KSO_WM_TAG_FRONT_SIZE" val=""/>
  <p:tag name="KSO_WM_TAG_BACKGROUP_ID" val=""/>
  <p:tag name="KSO_WM_TAG_BACKGROUP_SIZE" val=""/>
  <p:tag name="KSO_WM_TAG_ZODER_POSITION" val=""/>
  <p:tag name="KSO_WM_UNIT_PLACING_PICTURE_USER_VIEWPORT" val="{&quot;height&quot;:7680.007874015748,&quot;width&quot;:12711.738582677166}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UNIT_PLACING_PICTURE_USER_VIEWPORT" val="{&quot;height&quot;:7395,&quot;width&quot;:11974}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UNIT_PLACING_PICTURE_USER_VIEWPORT" val="{&quot;height&quot;:10800,&quot;width&quot;:19200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A000120150910A04KPBG</Template>
  <TotalTime>0</TotalTime>
  <Words>2739</Words>
  <Application>WPS 演示</Application>
  <PresentationFormat>宽屏</PresentationFormat>
  <Paragraphs>265</Paragraphs>
  <Slides>38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38</vt:i4>
      </vt:variant>
    </vt:vector>
  </HeadingPairs>
  <TitlesOfParts>
    <vt:vector size="58" baseType="lpstr">
      <vt:lpstr>Arial</vt:lpstr>
      <vt:lpstr>宋体</vt:lpstr>
      <vt:lpstr>Wingdings</vt:lpstr>
      <vt:lpstr>Wingdings</vt:lpstr>
      <vt:lpstr>微软雅黑</vt:lpstr>
      <vt:lpstr>Calibri</vt:lpstr>
      <vt:lpstr>思源黑体 CN Light</vt:lpstr>
      <vt:lpstr>思源黑体 CN Bold</vt:lpstr>
      <vt:lpstr>黑体</vt:lpstr>
      <vt:lpstr>思源黑体 CN Heavy</vt:lpstr>
      <vt:lpstr>Times New Roman</vt:lpstr>
      <vt:lpstr>Angsana New</vt:lpstr>
      <vt:lpstr>Impact</vt:lpstr>
      <vt:lpstr>方正小标宋简体</vt:lpstr>
      <vt:lpstr>Arial Unicode MS</vt:lpstr>
      <vt:lpstr>Calibri Light</vt:lpstr>
      <vt:lpstr>等线</vt:lpstr>
      <vt:lpstr>Microsoft Sans Serif</vt:lpstr>
      <vt:lpstr>Office 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由甬东和勾山两个片区组成。甬东片区重点建设东海实验室，引进大院大所，围绕智能设备、智能电子、新基建等，引进一批产业创新中心和载体。勾山片区重点打造文创街区+产业园区的创新创业城区。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邓爽</dc:creator>
  <cp:lastModifiedBy>奔跑的利物浦</cp:lastModifiedBy>
  <cp:revision>731</cp:revision>
  <dcterms:created xsi:type="dcterms:W3CDTF">2024-07-30T08:50:00Z</dcterms:created>
  <dcterms:modified xsi:type="dcterms:W3CDTF">2024-07-31T02:05:08Z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RubyTemplateID">
    <vt:lpwstr>2</vt:lpwstr>
  </property>
  <property fmtid="{D5CDD505-2E9C-101B-9397-08002B2CF9AE}" pid="3" name="KSOProductBuildVer">
    <vt:lpwstr>2052-12.1.0.17147</vt:lpwstr>
  </property>
  <property fmtid="{D5CDD505-2E9C-101B-9397-08002B2CF9AE}" pid="4" name="ICV">
    <vt:lpwstr>BCB476D63CE5411286E4864C7ADAB514_13</vt:lpwstr>
  </property>
</Properties>
</file>